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44"/>
  </p:notesMasterIdLst>
  <p:sldIdLst>
    <p:sldId id="286" r:id="rId3"/>
    <p:sldId id="287" r:id="rId4"/>
    <p:sldId id="301" r:id="rId5"/>
    <p:sldId id="258" r:id="rId6"/>
    <p:sldId id="300" r:id="rId7"/>
    <p:sldId id="302" r:id="rId8"/>
    <p:sldId id="294" r:id="rId9"/>
    <p:sldId id="262" r:id="rId10"/>
    <p:sldId id="263" r:id="rId11"/>
    <p:sldId id="293" r:id="rId12"/>
    <p:sldId id="264" r:id="rId13"/>
    <p:sldId id="265" r:id="rId14"/>
    <p:sldId id="281" r:id="rId15"/>
    <p:sldId id="266" r:id="rId16"/>
    <p:sldId id="267" r:id="rId17"/>
    <p:sldId id="282" r:id="rId18"/>
    <p:sldId id="283" r:id="rId19"/>
    <p:sldId id="303" r:id="rId20"/>
    <p:sldId id="284" r:id="rId21"/>
    <p:sldId id="268" r:id="rId22"/>
    <p:sldId id="269" r:id="rId23"/>
    <p:sldId id="305" r:id="rId24"/>
    <p:sldId id="271" r:id="rId25"/>
    <p:sldId id="274" r:id="rId26"/>
    <p:sldId id="306" r:id="rId27"/>
    <p:sldId id="275" r:id="rId28"/>
    <p:sldId id="307" r:id="rId29"/>
    <p:sldId id="285" r:id="rId30"/>
    <p:sldId id="276" r:id="rId31"/>
    <p:sldId id="310" r:id="rId32"/>
    <p:sldId id="278" r:id="rId33"/>
    <p:sldId id="296" r:id="rId34"/>
    <p:sldId id="297" r:id="rId35"/>
    <p:sldId id="298" r:id="rId36"/>
    <p:sldId id="288" r:id="rId37"/>
    <p:sldId id="309" r:id="rId38"/>
    <p:sldId id="308" r:id="rId39"/>
    <p:sldId id="272" r:id="rId40"/>
    <p:sldId id="292" r:id="rId41"/>
    <p:sldId id="291" r:id="rId42"/>
    <p:sldId id="311" r:id="rId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1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76296" autoAdjust="0"/>
  </p:normalViewPr>
  <p:slideViewPr>
    <p:cSldViewPr>
      <p:cViewPr varScale="1">
        <p:scale>
          <a:sx n="65" d="100"/>
          <a:sy n="65" d="100"/>
        </p:scale>
        <p:origin x="19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184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2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4D2246C-CA07-4D2A-978F-6A92615E8BBE}" type="datetime1">
              <a:rPr lang="fr-FR"/>
              <a:pPr lvl="0"/>
              <a:t>01/10/2019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7BEF4CF-D2ED-479A-B924-E0C1987E5F3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19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451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C’EST UNE ÉTUDE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Descriptive</a:t>
            </a:r>
            <a:r>
              <a:rPr lang="fr-FR" sz="1200" b="0" i="0" u="none" strike="noStrike" kern="1200" cap="none" spc="0" baseline="0" dirty="0">
                <a:solidFill>
                  <a:schemeClr val="accent6"/>
                </a:solidFill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transversale prospective chez les oiseaux sauvages </a:t>
            </a:r>
          </a:p>
          <a:p>
            <a:endParaRPr lang="fr-FR" dirty="0"/>
          </a:p>
          <a:p>
            <a:r>
              <a:rPr lang="fr-FR" b="1" dirty="0"/>
              <a:t>AVEC DEUX</a:t>
            </a:r>
            <a:r>
              <a:rPr lang="fr-FR" b="1" baseline="0" dirty="0"/>
              <a:t> SÉRIES DE CAPTURES </a:t>
            </a:r>
            <a:r>
              <a:rPr lang="fr-FR" baseline="0" dirty="0"/>
              <a:t>allant de mai en Aout 2016 et Novembre en avril 2017, </a:t>
            </a:r>
            <a:r>
              <a:rPr lang="fr-FR" b="1" baseline="0" dirty="0"/>
              <a:t>AVEC</a:t>
            </a:r>
            <a:r>
              <a:rPr lang="fr-FR" baseline="0" dirty="0"/>
              <a:t> les oiseaux sauvages migrateurs et ou sédentaires </a:t>
            </a:r>
            <a:r>
              <a:rPr lang="fr-FR" b="1" baseline="0" dirty="0"/>
              <a:t>COMME POPULATION ÉTUDIÉE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342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oiseaux</a:t>
            </a:r>
            <a:r>
              <a:rPr lang="fr-FR" baseline="0" dirty="0"/>
              <a:t> sauvages migrateurs et ou sédentaires, adultes et jeunes plus de 2 mois bien emplumés </a:t>
            </a:r>
            <a:r>
              <a:rPr lang="fr-FR" b="1" baseline="0" dirty="0"/>
              <a:t>ÉTAIENT INCLUS DANS L’ÉTUDE TANDIS QUE </a:t>
            </a:r>
            <a:r>
              <a:rPr lang="fr-FR" baseline="0" dirty="0"/>
              <a:t>les oisillons qui viennent d’éclore et ceux moins de 2 mois jugé selon leur degré d’emplument, les oiseaux déjà bagué, fragile, domestique </a:t>
            </a:r>
            <a:r>
              <a:rPr lang="fr-FR" b="1" baseline="0" dirty="0"/>
              <a:t>ÉTAIENT EXCLUS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841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Pour le calcul de la taille de l’échantillon, on a utilisé ce formule et </a:t>
            </a:r>
            <a:r>
              <a:rPr lang="fr-FR" b="1" baseline="0" dirty="0"/>
              <a:t>COMME VALEUR DE PETIT P OU SÉROPRÉVALENCE ATTENDUE élevé</a:t>
            </a:r>
            <a:r>
              <a:rPr lang="fr-FR" baseline="0" dirty="0"/>
              <a:t> </a:t>
            </a:r>
            <a:r>
              <a:rPr lang="fr-FR" b="1" baseline="0" dirty="0"/>
              <a:t> </a:t>
            </a:r>
            <a:r>
              <a:rPr lang="fr-FR" b="0" baseline="0" dirty="0"/>
              <a:t>on s’est référé à la séroprévalence observée </a:t>
            </a:r>
            <a:r>
              <a:rPr lang="fr-FR" b="1" baseline="0" dirty="0"/>
              <a:t>EGYPTE QUI ÉTAIT DE 30%) </a:t>
            </a:r>
            <a:r>
              <a:rPr lang="fr-FR" baseline="0" dirty="0"/>
              <a:t>et pour une séroprévalence moindre on s’était basé sur la séroprévalence observée à </a:t>
            </a:r>
            <a:r>
              <a:rPr lang="fr-FR" baseline="0" dirty="0" err="1"/>
              <a:t>Mitsinjo</a:t>
            </a:r>
            <a:r>
              <a:rPr lang="fr-FR" baseline="0" dirty="0"/>
              <a:t> chez des oiseaux domestiques </a:t>
            </a:r>
            <a:r>
              <a:rPr lang="fr-FR" b="1" baseline="0" dirty="0"/>
              <a:t>qui était de 16%)</a:t>
            </a:r>
            <a:endParaRPr lang="fr-FR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93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b="1" dirty="0"/>
              <a:t>POUR LA CAPTURE </a:t>
            </a:r>
            <a:r>
              <a:rPr lang="fr-FR" dirty="0"/>
              <a:t>on a utilisé</a:t>
            </a:r>
            <a:r>
              <a:rPr lang="fr-FR" baseline="0" dirty="0"/>
              <a:t> des filets japonais, puis on a procédé à des prélèvement sanguin au niveau de la veine jugulaire ou alaire </a:t>
            </a:r>
            <a:r>
              <a:rPr lang="fr-FR" b="1" baseline="0" dirty="0"/>
              <a:t>AVEC UNE VOLUME DE MOINS D’ 1% </a:t>
            </a:r>
          </a:p>
          <a:p>
            <a:r>
              <a:rPr lang="fr-FR" b="1" baseline="0" dirty="0"/>
              <a:t>On a aussi collectes des donnes relatif aux oiseaux et les coordonnes GPS </a:t>
            </a:r>
          </a:p>
          <a:p>
            <a:endParaRPr lang="fr-FR" b="1" baseline="0" dirty="0"/>
          </a:p>
          <a:p>
            <a:r>
              <a:rPr lang="fr-FR" b="1" baseline="0" dirty="0"/>
              <a:t>POUR L’ANALYSE AU LABORATOIRE UN TEST SÉROLOGIQUE PAR ELISA DE COMPÉTITION A ÉTÉ ENTREPRIS AVEC LE KIT ID-VET POUR DÉTECTER L’ANTICORPS IGG</a:t>
            </a:r>
          </a:p>
          <a:p>
            <a:endParaRPr lang="fr-FR" baseline="0" dirty="0"/>
          </a:p>
          <a:p>
            <a:r>
              <a:rPr lang="fr-FR" b="1" baseline="0" dirty="0"/>
              <a:t>ET</a:t>
            </a:r>
            <a:r>
              <a:rPr lang="fr-FR" baseline="0" dirty="0"/>
              <a:t> on a envoyé à l’Anses (France) 35 échantillons pour un </a:t>
            </a:r>
            <a:r>
              <a:rPr lang="fr-FR" b="1" baseline="0" dirty="0"/>
              <a:t>TEST DE CONFIRMATION </a:t>
            </a:r>
            <a:r>
              <a:rPr lang="fr-FR" baseline="0" dirty="0"/>
              <a:t>, </a:t>
            </a:r>
            <a:r>
              <a:rPr lang="fr-FR" b="1" baseline="0" dirty="0"/>
              <a:t>ILS ONT UTILISÉ LA SÉRONEUTRALISATION POUR DÉTECTION ANTICORPS ANTI VNO ET USUTU</a:t>
            </a:r>
            <a:endParaRPr lang="fr-FR" b="1" dirty="0"/>
          </a:p>
          <a:p>
            <a:endParaRPr lang="fr-FR" b="1" dirty="0"/>
          </a:p>
        </p:txBody>
      </p:sp>
      <p:sp>
        <p:nvSpPr>
          <p:cNvPr id="4" name="Espace réservé du numéro de diapositive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B76B92-9F35-4F36-9615-86D97F5A97B2}" type="slidenum">
              <a:t>15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NOS </a:t>
            </a:r>
            <a:r>
              <a:rPr lang="fr-FR" dirty="0"/>
              <a:t>variables étaient toutes des</a:t>
            </a:r>
            <a:r>
              <a:rPr lang="fr-FR" baseline="0" dirty="0"/>
              <a:t> variables qualitatives, </a:t>
            </a:r>
            <a:r>
              <a:rPr lang="fr-FR" b="1" baseline="0" dirty="0"/>
              <a:t>LE STATUT SÉROLOGIQUE </a:t>
            </a:r>
            <a:r>
              <a:rPr lang="fr-FR" baseline="0" dirty="0"/>
              <a:t>de l’oiseau comme </a:t>
            </a:r>
            <a:r>
              <a:rPr lang="fr-FR" b="1" baseline="0" dirty="0"/>
              <a:t>VARIABLE EXPLIQUÉE </a:t>
            </a:r>
          </a:p>
          <a:p>
            <a:r>
              <a:rPr lang="fr-FR" b="1" baseline="0" dirty="0"/>
              <a:t>ET</a:t>
            </a:r>
            <a:r>
              <a:rPr lang="fr-FR" baseline="0" dirty="0"/>
              <a:t> les facteurs intrinsèques de l’oiseau, sa biologie et écologie </a:t>
            </a:r>
            <a:r>
              <a:rPr lang="fr-FR" b="1" baseline="0" dirty="0"/>
              <a:t>COMME  VARIABLES EXPLICATIVES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116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baseline="0" dirty="0"/>
              <a:t>L’ANALYSE STATISTIQUES </a:t>
            </a:r>
            <a:r>
              <a:rPr lang="fr-FR" baseline="0" dirty="0"/>
              <a:t>s’est fait sous logiciel R version 3.4.3</a:t>
            </a:r>
          </a:p>
          <a:p>
            <a:endParaRPr lang="fr-FR" dirty="0"/>
          </a:p>
          <a:p>
            <a:r>
              <a:rPr lang="fr-FR" b="1" baseline="0" dirty="0"/>
              <a:t>EN UNIVARIÉ </a:t>
            </a:r>
            <a:r>
              <a:rPr lang="fr-FR" baseline="0" dirty="0"/>
              <a:t>pour déterminer les variables liées avec le statut sérologique on a utilisé le test de Chi-deux d’indépendance ou </a:t>
            </a:r>
            <a:r>
              <a:rPr lang="fr-FR" baseline="0" dirty="0" err="1"/>
              <a:t>fisher</a:t>
            </a:r>
            <a:r>
              <a:rPr lang="fr-FR" baseline="0" dirty="0"/>
              <a:t> exact avec un </a:t>
            </a:r>
            <a:r>
              <a:rPr lang="fr-FR" b="1" baseline="0" dirty="0"/>
              <a:t>seuil de fiabilité de moins 0,2</a:t>
            </a:r>
          </a:p>
          <a:p>
            <a:r>
              <a:rPr lang="fr-FR" b="1" baseline="0" dirty="0"/>
              <a:t>ET les variables ayant une valeur de p </a:t>
            </a:r>
            <a:r>
              <a:rPr lang="fr-FR" baseline="0" dirty="0"/>
              <a:t>inférieur à ce seuil de 0,2 </a:t>
            </a:r>
            <a:r>
              <a:rPr lang="fr-FR" b="1" baseline="0" dirty="0"/>
              <a:t>ont été retenues en MULTIVARIÉ </a:t>
            </a:r>
            <a:r>
              <a:rPr lang="fr-FR" baseline="0" dirty="0"/>
              <a:t>en utilisant les </a:t>
            </a:r>
            <a:r>
              <a:rPr lang="fr-FR" b="1" baseline="0" dirty="0"/>
              <a:t>model de régression logistique</a:t>
            </a:r>
            <a:endParaRPr lang="fr-FR" baseline="0" dirty="0"/>
          </a:p>
          <a:p>
            <a:r>
              <a:rPr lang="fr-FR" baseline="0" dirty="0"/>
              <a:t>On a aussi pris en compte de possible interaction entre les variables ET POUR LA VALIDATION INTERNE du MODEL ON A CALCULÉ L’AIRE SOUS LA COURBE ROC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5325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AU</a:t>
            </a:r>
            <a:r>
              <a:rPr lang="fr-FR" b="1" baseline="0" dirty="0"/>
              <a:t> TOTAL </a:t>
            </a:r>
            <a:r>
              <a:rPr lang="fr-FR" b="0" baseline="0" dirty="0"/>
              <a:t>on a capturé 366 OISEAUX </a:t>
            </a:r>
            <a:r>
              <a:rPr lang="fr-FR" b="1" baseline="0" dirty="0"/>
              <a:t>DONT</a:t>
            </a:r>
            <a:r>
              <a:rPr lang="fr-FR" baseline="0" dirty="0"/>
              <a:t> 352 sérums analysés </a:t>
            </a:r>
            <a:r>
              <a:rPr lang="fr-FR" b="1" baseline="0" dirty="0"/>
              <a:t>AVEC 41 espèces appartenant à 10 ordres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baseline="0" dirty="0"/>
              <a:t>LA SÉROPRÉVALENCE obtenu est de 12,5% donc </a:t>
            </a:r>
            <a:r>
              <a:rPr lang="fr-FR" b="1" baseline="0" dirty="0">
                <a:solidFill>
                  <a:schemeClr val="tx1"/>
                </a:solidFill>
              </a:rPr>
              <a:t>44 individus séropositifs et 19 espèces sur les 41 ESPECES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149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baseline="0" dirty="0"/>
              <a:t>POUR LE TEST DE SÉRONEUTRALISATION RÉALISÉ SUR  35 ÉCHANTILLONS, on a UN RÉSULTAT MARQUANT  QUI ÉTAIT POSITIF EN ELISA DE COMPÉTITION MAIS NÉGATIF EN SNT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/>
              <a:t>ON PENSE QU’IL S’AGIT D’UN AUTRE FLAVIVIRUS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0762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POUR LA SEROPREVALENCE SELON LA REGION </a:t>
            </a:r>
            <a:r>
              <a:rPr lang="fr-FR" dirty="0"/>
              <a:t>on</a:t>
            </a:r>
            <a:r>
              <a:rPr lang="fr-FR" baseline="0" dirty="0"/>
              <a:t> peut voir que c’est </a:t>
            </a:r>
            <a:r>
              <a:rPr lang="fr-FR" b="1" baseline="0" dirty="0"/>
              <a:t>la région d’</a:t>
            </a:r>
            <a:r>
              <a:rPr lang="fr-FR" b="1" baseline="0" dirty="0" err="1"/>
              <a:t>Alaotra-Mangoro</a:t>
            </a:r>
            <a:r>
              <a:rPr lang="fr-FR" b="1" baseline="0" dirty="0"/>
              <a:t> </a:t>
            </a:r>
            <a:r>
              <a:rPr lang="fr-FR" baseline="0" dirty="0"/>
              <a:t>qui possède une forte séroprévalence par rapport aux 3 autres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579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baseline="0" dirty="0"/>
              <a:t>On peut VOIR que c’est l’ordre de PASSÉRIFOMRE QUI A UNE FORTE SÉROPRÉVALENCE, ET POUR LE FAMILLE IL Y EN A TROIS NECTA PYCNO ET ZOSTE QUI SONT TOUTES DES PASSÉRIFORME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23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fr-FR" b="1" dirty="0">
                <a:latin typeface="Times New Roman" pitchFamily="18"/>
                <a:cs typeface="Times New Roman" pitchFamily="18"/>
              </a:rPr>
              <a:t>Mr Président, Merci de nous avoir donnée la parole</a:t>
            </a:r>
          </a:p>
          <a:p>
            <a:pPr lvl="0"/>
            <a:r>
              <a:rPr lang="fr-FR" b="1" dirty="0">
                <a:latin typeface="Times New Roman" pitchFamily="18"/>
                <a:cs typeface="Times New Roman" pitchFamily="18"/>
              </a:rPr>
              <a:t>Mr le Président, messieurs les membres du jury, madame le rapporteur et honorable assistance,</a:t>
            </a:r>
          </a:p>
          <a:p>
            <a:pPr lvl="0"/>
            <a:r>
              <a:rPr lang="fr-FR" b="1" dirty="0">
                <a:latin typeface="Times New Roman" pitchFamily="18"/>
                <a:cs typeface="Times New Roman" pitchFamily="18"/>
              </a:rPr>
              <a:t>C’est un grand honneur pour nous, aujourd’hui de vous présenter le fruits de notre recherche intitulé :   </a:t>
            </a:r>
            <a:r>
              <a:rPr lang="fr-FR" b="1" dirty="0">
                <a:solidFill>
                  <a:srgbClr val="FFC000"/>
                </a:solidFill>
                <a:latin typeface="Arial" pitchFamily="34"/>
                <a:cs typeface="Arial" pitchFamily="34"/>
              </a:rPr>
              <a:t>SÉROPRÉVALENCE ET FACTEURS D’EXPOSITION AU VIRUS DU NIL OCCIDENTAL CHEZ LES OISEAUX SAUVAGES DANS QUATRE RÉGIONS DE MADAGASCAR</a:t>
            </a:r>
            <a:endParaRPr lang="fr-FR" dirty="0"/>
          </a:p>
        </p:txBody>
      </p:sp>
      <p:sp>
        <p:nvSpPr>
          <p:cNvPr id="4" name="Espace réservé du numéro de diapositive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0BF6CC-530E-4D35-9ABD-6EA9FE738CD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Pour la séroprévalence selon les espèces: 19  ont au moins</a:t>
            </a:r>
            <a:r>
              <a:rPr lang="fr-FR" sz="1200" baseline="0" dirty="0"/>
              <a:t> un individu séropositif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baseline="0" dirty="0"/>
              <a:t>PARMI</a:t>
            </a:r>
            <a:r>
              <a:rPr lang="fr-FR" baseline="0" dirty="0"/>
              <a:t> CES ESPECES c’est l’</a:t>
            </a:r>
            <a:r>
              <a:rPr lang="fr-FR" baseline="0" dirty="0" err="1"/>
              <a:t>Hypsipetes</a:t>
            </a:r>
            <a:r>
              <a:rPr lang="fr-FR" baseline="0" dirty="0"/>
              <a:t> </a:t>
            </a:r>
            <a:r>
              <a:rPr lang="fr-FR" baseline="0" dirty="0" err="1"/>
              <a:t>madagascariensis</a:t>
            </a:r>
            <a:r>
              <a:rPr lang="fr-FR" baseline="0" dirty="0"/>
              <a:t> qui possède la plus forte séroprévalence </a:t>
            </a:r>
            <a:r>
              <a:rPr lang="fr-FR" b="1" baseline="0" dirty="0"/>
              <a:t>71,4%</a:t>
            </a:r>
            <a:endParaRPr lang="fr-FR" sz="1200" b="1" baseline="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0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LES FACTEURS</a:t>
            </a:r>
            <a:r>
              <a:rPr lang="fr-FR" b="1" baseline="0" dirty="0"/>
              <a:t> D’EXPOSITION </a:t>
            </a:r>
            <a:r>
              <a:rPr lang="fr-FR" baseline="0" dirty="0"/>
              <a:t>au VNO sont le fait d’être loin de la zone humide, appartenir à la région d’</a:t>
            </a:r>
            <a:r>
              <a:rPr lang="fr-FR" baseline="0" dirty="0" err="1"/>
              <a:t>Alaotra-Mangoro</a:t>
            </a:r>
            <a:r>
              <a:rPr lang="fr-FR" baseline="0" dirty="0"/>
              <a:t>, avoir une aire de distribution Africaine ET APPARTENIR A L’ORDRE DES PASSERIFORMES</a:t>
            </a:r>
          </a:p>
          <a:p>
            <a:endParaRPr lang="fr-FR" baseline="0" dirty="0"/>
          </a:p>
          <a:p>
            <a:r>
              <a:rPr lang="fr-FR" sz="1600" b="1" baseline="0" dirty="0"/>
              <a:t>La valeur de l’Aire sous la courbe est de 0,86 qui est bon et qui signifie que les variables explicatives qui impactent sur le statut sérologique ont été correctement identifiés</a:t>
            </a:r>
          </a:p>
          <a:p>
            <a:endParaRPr lang="fr-FR" sz="1600" b="1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688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NOTRE ÉTUDE EST LA PREMIÈRE ÉTUDE </a:t>
            </a:r>
            <a:r>
              <a:rPr lang="fr-FR" dirty="0"/>
              <a:t>qui évalue </a:t>
            </a:r>
            <a:r>
              <a:rPr lang="fr-FR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la séroprévalence chez les oiseaux sauvages et identifiant des facteurs d’exposition au VNO à Madagascar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5881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La</a:t>
            </a:r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 séroprévalence de 12,5% montre que le VNO circule au sein de la population avifaune malgache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, et cette valeur est </a:t>
            </a:r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cohérente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 avec les niveaux de circulation trouvés ailleurs: </a:t>
            </a:r>
          </a:p>
          <a:p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AU MOINS 19 ESPECES 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sont en contact avec le VNO, surtout l’ordre des passériformes</a:t>
            </a:r>
          </a:p>
          <a:p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Une espèce est en contact étroit avec le VNO </a:t>
            </a:r>
            <a:r>
              <a:rPr lang="fr-FR" baseline="0" dirty="0" err="1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Hypsipetes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fr-FR" baseline="0" dirty="0" err="1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madagascariensis</a:t>
            </a:r>
            <a:endParaRPr lang="fr-FR" baseline="0" dirty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IL y a une </a:t>
            </a:r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CIRCULATION 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D’un autre </a:t>
            </a:r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FLAVIVIRUS 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à Madagascar qui n’est </a:t>
            </a:r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ni </a:t>
            </a:r>
            <a:r>
              <a:rPr lang="fr-FR" b="1" baseline="0" dirty="0" err="1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usutu</a:t>
            </a:r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 ni VNO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440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POUR LES FACTEURS DE RISQUES</a:t>
            </a:r>
          </a:p>
          <a:p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Il a été déjà prouvé 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que ce sont passériformes qui sont les plus en contact avec le VNO</a:t>
            </a:r>
          </a:p>
          <a:p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Le fait d’être </a:t>
            </a:r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éloigné de la zone humide est similaire 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aux résultats de Johnson qui a démontré que la grande zone humide diminue le risque d’exposition </a:t>
            </a:r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TANDIS QUE la zone forestière augmente 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la circulation du VNO</a:t>
            </a:r>
          </a:p>
          <a:p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Mais c’est contradictoire par rapport aux études 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de Leblond et Pradier qui montre que la zone humide présente une écologie propice à la circulation du VNO</a:t>
            </a:r>
          </a:p>
          <a:p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La Région d’</a:t>
            </a:r>
            <a:r>
              <a:rPr lang="fr-FR" baseline="0" dirty="0" err="1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Alaotra-Mangoro</a:t>
            </a:r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 un facteur d’exposition, </a:t>
            </a:r>
            <a:r>
              <a:rPr lang="fr-FR" b="1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SIMILAIRE À L’ÉCOLOGIE DE CAMARGUE CAR IL Y AUSSI LA PRÉSENCE DE RIZIÈRES, DÉMONTRÉ PAR LA SÉROPRÉVALENCE DE 75% CHEZ LES CHEVAUX EN 2016</a:t>
            </a:r>
          </a:p>
          <a:p>
            <a:r>
              <a:rPr lang="fr-FR" baseline="0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Distribution africaine il n’y a pas d ’hypothèse qui permet d’affirmer que le fait d’appartenir dans la région africaine présente un facteur d’exposition car ces oiseaux ne font qu’une migration interne et non africaine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209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452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CETTE ETUDE EST LA PREMIERE QUI IDENTIFIE QUE 19 </a:t>
            </a:r>
            <a:r>
              <a:rPr lang="fr-FR" noProof="0" dirty="0" err="1"/>
              <a:t>especes</a:t>
            </a:r>
            <a:r>
              <a:rPr lang="en-US" dirty="0"/>
              <a:t> </a:t>
            </a:r>
            <a:r>
              <a:rPr lang="en-US" dirty="0" err="1"/>
              <a:t>d’oiseaux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contact avec le VNO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48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0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8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0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Arial" pitchFamily="34"/>
                <a:cs typeface="Arial" pitchFamily="34"/>
              </a:rPr>
              <a:t>ACTUELLEMENT 30 espèces de moustiques SONT ASSOCOIE AU VNO  à Madagascar dont </a:t>
            </a:r>
            <a:r>
              <a:rPr lang="fr-FR" sz="1200" b="1" dirty="0">
                <a:latin typeface="Arial" pitchFamily="34"/>
                <a:cs typeface="Arial" pitchFamily="34"/>
              </a:rPr>
              <a:t>4 SONT DES VECTEURS MAJEURS </a:t>
            </a:r>
            <a:r>
              <a:rPr lang="fr-FR" sz="1200" dirty="0">
                <a:latin typeface="Arial" pitchFamily="34"/>
                <a:cs typeface="Arial" pitchFamily="34"/>
              </a:rPr>
              <a:t>(3 </a:t>
            </a:r>
            <a:r>
              <a:rPr lang="fr-FR" sz="1200" i="1" dirty="0">
                <a:latin typeface="Arial" pitchFamily="34"/>
                <a:cs typeface="Arial" pitchFamily="34"/>
              </a:rPr>
              <a:t>Culex</a:t>
            </a:r>
            <a:r>
              <a:rPr lang="fr-FR" sz="1200" dirty="0">
                <a:latin typeface="Arial" pitchFamily="34"/>
                <a:cs typeface="Arial" pitchFamily="34"/>
              </a:rPr>
              <a:t> et 1 </a:t>
            </a:r>
            <a:r>
              <a:rPr lang="fr-FR" sz="1200" i="1" dirty="0" err="1">
                <a:latin typeface="Arial" pitchFamily="34"/>
                <a:cs typeface="Arial" pitchFamily="34"/>
              </a:rPr>
              <a:t>Mansonia</a:t>
            </a:r>
            <a:r>
              <a:rPr lang="fr-FR" sz="1200" dirty="0">
                <a:latin typeface="Arial" pitchFamily="34"/>
                <a:cs typeface="Arial" pitchFamily="34"/>
              </a:rPr>
              <a:t>)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49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IL FAUDRA ETUDIER L’IMPACT CLINIQUE DU VNO CHEZ LES OISEAUX SAUVAGES, POUR POUVOIR METTRE EN PLACE UN PROGRAMME DE CONSERVATION SURTOUT POUR LES ESPECES EN DANGER</a:t>
            </a:r>
          </a:p>
          <a:p>
            <a:endParaRPr lang="fr-FR" b="1" dirty="0"/>
          </a:p>
          <a:p>
            <a:r>
              <a:rPr lang="fr-FR" b="1" dirty="0"/>
              <a:t>ET AUSSI EN CAS D’INTRODUCTION D’UNE LIGNEE PLUS PATHOGENE ON POURRA AINSI METTRE EN PLACE UN PROGRAMME DE SURVEILLANCE POUR ALERTE PRECOCE COMME CELA EXISTE AILLEURS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EF4CF-D2ED-479A-B924-E0C1987E5F30}" type="slidenum">
              <a:rPr lang="fr-FR" smtClean="0">
                <a:solidFill>
                  <a:prstClr val="black"/>
                </a:solidFill>
              </a:rPr>
              <a:pPr/>
              <a:t>35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09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AINSI S’ACHEVE MA PRESENTATION </a:t>
            </a:r>
          </a:p>
          <a:p>
            <a:r>
              <a:rPr lang="en-US" dirty="0" err="1"/>
              <a:t>Mr</a:t>
            </a:r>
            <a:r>
              <a:rPr lang="en-US" dirty="0"/>
              <a:t> Le President </a:t>
            </a:r>
          </a:p>
          <a:p>
            <a:r>
              <a:rPr lang="en-US" dirty="0"/>
              <a:t>Messieurs les member du jury </a:t>
            </a:r>
          </a:p>
          <a:p>
            <a:r>
              <a:rPr lang="en-US" dirty="0"/>
              <a:t>Madame le rapporteur</a:t>
            </a:r>
          </a:p>
          <a:p>
            <a:r>
              <a:rPr lang="en-US" dirty="0"/>
              <a:t>Honorable assistance</a:t>
            </a:r>
          </a:p>
          <a:p>
            <a:r>
              <a:rPr lang="en-US" dirty="0"/>
              <a:t>MERCI DE VOTRE AIMABLE ATTENTION</a:t>
            </a:r>
          </a:p>
          <a:p>
            <a:r>
              <a:rPr lang="en-US" dirty="0"/>
              <a:t>ET JE SUIS DISPOSEE A REPONDRE A VOS QUESTIONS OU REMARQUES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14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 TIENS </a:t>
            </a:r>
            <a:r>
              <a:rPr lang="fr-FR" sz="1200" dirty="0">
                <a:latin typeface="Arial" pitchFamily="34" charset="0"/>
                <a:cs typeface="Arial" pitchFamily="34" charset="0"/>
              </a:rPr>
              <a:t>À</a:t>
            </a:r>
            <a:r>
              <a:rPr lang="en-US" dirty="0"/>
              <a:t> REMERCIER TOUS LES COLLABORATEURS QUI NOUS ONT AIDER  ET  SURTOUT , Dr </a:t>
            </a:r>
            <a:r>
              <a:rPr lang="en-US" dirty="0" err="1"/>
              <a:t>Onja</a:t>
            </a:r>
            <a:r>
              <a:rPr lang="en-US" dirty="0"/>
              <a:t> </a:t>
            </a:r>
            <a:r>
              <a:rPr lang="en-US" dirty="0" err="1"/>
              <a:t>Razafindratsima</a:t>
            </a:r>
            <a:r>
              <a:rPr lang="en-US" dirty="0"/>
              <a:t> et Dr Hélène GUIS MES MENTORS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94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EN UNIVARIÉ</a:t>
            </a:r>
            <a:r>
              <a:rPr lang="fr-FR" baseline="0" dirty="0"/>
              <a:t> les variables qui sont liés avec statut sérologique sont ces VARIABLES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ET CE SONT CES VARIABLES qui ont été retenues dans le model de REGRESSION</a:t>
            </a:r>
            <a:r>
              <a:rPr lang="fr-FR" baseline="0" dirty="0"/>
              <a:t> LOGISTIQUE EN MULTIVARIÉ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564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UNIVARIÉ</a:t>
            </a:r>
            <a:r>
              <a:rPr lang="fr-FR" baseline="0" dirty="0"/>
              <a:t> les variables qui sont liés avec statut sérologique sont entourés en ROUGE, et ce SONT le s</a:t>
            </a:r>
            <a:r>
              <a:rPr lang="fr-FR" dirty="0"/>
              <a:t>euil de fiabilité étant fixé à</a:t>
            </a:r>
            <a:r>
              <a:rPr lang="fr-FR" baseline="0" dirty="0"/>
              <a:t> &lt;0,2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046C0-20C4-46D0-959B-2EE34746A2AD}" type="slidenum">
              <a:rPr lang="fr-FR" smtClean="0">
                <a:solidFill>
                  <a:prstClr val="black"/>
                </a:solidFill>
              </a:rPr>
              <a:pPr/>
              <a:t>39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00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CE SONT CES VARIABLES qui ont été retenues dans le model de REGRESSION</a:t>
            </a:r>
            <a:r>
              <a:rPr lang="fr-FR" baseline="0" dirty="0"/>
              <a:t> LOGISTIQUE EN MULTIVARIÉ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046C0-20C4-46D0-959B-2EE34746A2AD}" type="slidenum">
              <a:rPr lang="fr-FR" smtClean="0">
                <a:solidFill>
                  <a:prstClr val="black"/>
                </a:solidFill>
              </a:rPr>
              <a:pPr/>
              <a:t>40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13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EXISTE 9 LIGNEE DE VNO REPARTIT MONDIALEMENT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dirty="0"/>
              <a:t>Chez l’homme et les chevaux dans 70-80% </a:t>
            </a:r>
            <a:r>
              <a:rPr lang="fr-FR" sz="1200" dirty="0"/>
              <a:t>des</a:t>
            </a:r>
            <a:r>
              <a:rPr lang="fr-FR" sz="1200" baseline="0" dirty="0"/>
              <a:t> cas elle est asymptomatique</a:t>
            </a:r>
          </a:p>
          <a:p>
            <a:r>
              <a:rPr lang="fr-FR" sz="1200" b="1" baseline="0" dirty="0"/>
              <a:t>Dans 20% </a:t>
            </a:r>
            <a:r>
              <a:rPr lang="fr-FR" sz="1200" baseline="0" dirty="0"/>
              <a:t>elle se manifeste sous forme de fièvre pseudo-grippale d’où son nom FNO</a:t>
            </a:r>
          </a:p>
          <a:p>
            <a:r>
              <a:rPr lang="fr-FR" sz="1200" b="1" baseline="0" dirty="0"/>
              <a:t>Dans moins de 1% chez l’homme et  10 % </a:t>
            </a:r>
            <a:r>
              <a:rPr lang="fr-FR" sz="1200" baseline="0" dirty="0"/>
              <a:t>chez les chevaux elle se manifeste sous formes nerveuses </a:t>
            </a:r>
          </a:p>
          <a:p>
            <a:endParaRPr lang="fr-FR" sz="1200" baseline="0" dirty="0"/>
          </a:p>
          <a:p>
            <a:r>
              <a:rPr lang="fr-FR" sz="1200" baseline="0" dirty="0"/>
              <a:t>Chez les oiseaux les manifestations varient selon les espèces mais en général elle est asymptomatique, MAIS PARFOIS IL PEUT Y AVOIR DES </a:t>
            </a:r>
            <a:r>
              <a:rPr lang="fr-FR" sz="1200" b="1" baseline="0" dirty="0"/>
              <a:t>SIGNES </a:t>
            </a:r>
            <a:r>
              <a:rPr lang="fr-FR" sz="1200" baseline="0" dirty="0"/>
              <a:t>sont non-spécifiques </a:t>
            </a:r>
            <a:r>
              <a:rPr lang="fr-FR" sz="1200" b="1" baseline="0" dirty="0"/>
              <a:t>QUI DÉPENDENT </a:t>
            </a:r>
            <a:r>
              <a:rPr lang="fr-FR" sz="1200" baseline="0" dirty="0"/>
              <a:t>SURTOUT des organes majeurs affectés</a:t>
            </a:r>
          </a:p>
          <a:p>
            <a:r>
              <a:rPr lang="fr-FR" sz="1200" b="1" baseline="0" dirty="0"/>
              <a:t>Et chez certaines GROUPES ça PEUT ENTRAINER à la mort notamment les corvidés</a:t>
            </a:r>
            <a:endParaRPr lang="fr-FR" b="1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COMME LA FNO EST UNE MALADIE DES OISEAUX</a:t>
            </a:r>
            <a:r>
              <a:rPr lang="fr-FR" b="1" baseline="0" dirty="0"/>
              <a:t> </a:t>
            </a:r>
            <a:r>
              <a:rPr lang="fr-FR" baseline="0" dirty="0"/>
              <a:t>le cycle enzootique implique  </a:t>
            </a:r>
            <a:r>
              <a:rPr lang="fr-FR" b="1" baseline="0" dirty="0"/>
              <a:t>UN MOUSTIQUE QUI EST UN « VECTEUR ORNITHOPHILE » </a:t>
            </a:r>
            <a:r>
              <a:rPr lang="fr-FR" baseline="0" dirty="0"/>
              <a:t>et les oiseaux sauvages, chez les </a:t>
            </a:r>
            <a:r>
              <a:rPr lang="fr-FR" b="1" baseline="0" dirty="0"/>
              <a:t>OISEAUX ON PEUT VOIR UNE TRANSMISSION DIRECTE </a:t>
            </a:r>
            <a:r>
              <a:rPr lang="fr-FR" baseline="0" dirty="0"/>
              <a:t>NOTAMMENT UNE </a:t>
            </a:r>
            <a:r>
              <a:rPr lang="fr-FR" baseline="0" dirty="0" err="1"/>
              <a:t>transmssion</a:t>
            </a:r>
            <a:r>
              <a:rPr lang="fr-FR" baseline="0" dirty="0"/>
              <a:t> </a:t>
            </a:r>
            <a:r>
              <a:rPr lang="fr-FR" baseline="0" dirty="0" err="1"/>
              <a:t>oro-fecale</a:t>
            </a:r>
            <a:endParaRPr lang="fr-FR" baseline="0" dirty="0"/>
          </a:p>
          <a:p>
            <a:r>
              <a:rPr lang="fr-FR" b="1" baseline="0" dirty="0"/>
              <a:t>CHEZ LES MOUSTIQUES ON PEUT VOIR UNE TRANSMISSION VERTICALE CHEZ CERTAINES ESPECES</a:t>
            </a:r>
          </a:p>
          <a:p>
            <a:endParaRPr lang="fr-FR" baseline="0" dirty="0"/>
          </a:p>
          <a:p>
            <a:r>
              <a:rPr lang="fr-FR" b="1" baseline="0" dirty="0"/>
              <a:t>LORS D’UNE FORTE CIRCULATION DU VIRUS </a:t>
            </a:r>
            <a:r>
              <a:rPr lang="fr-FR" baseline="0" dirty="0"/>
              <a:t>(amplification virale) des </a:t>
            </a:r>
            <a:r>
              <a:rPr lang="fr-FR" b="1" baseline="0" dirty="0"/>
              <a:t>MOUSTIQUES QUI JOUENT LE RÔLE DE VECTEURS PONTS </a:t>
            </a:r>
            <a:r>
              <a:rPr lang="fr-FR" baseline="0" dirty="0"/>
              <a:t>peuvent </a:t>
            </a:r>
            <a:r>
              <a:rPr lang="fr-FR" b="1" baseline="0" dirty="0"/>
              <a:t>PIQUER DES HÔTES ACCIDENTELS </a:t>
            </a:r>
            <a:r>
              <a:rPr lang="fr-FR" baseline="0" dirty="0"/>
              <a:t>comme les chevaux et l’Homme et </a:t>
            </a:r>
            <a:r>
              <a:rPr lang="fr-FR" b="1" baseline="0" dirty="0"/>
              <a:t>CAUSANT UNE ÉPIDÉMIE ET OU UNE ÉPIZOOTIE</a:t>
            </a:r>
            <a:r>
              <a:rPr lang="fr-FR" baseline="0" dirty="0"/>
              <a:t> (mais ils restent des culs de sacs épidémiologiques, c’est-à-dire qu’ils ne peuvent pas infecter d’autres hôtes)</a:t>
            </a:r>
          </a:p>
          <a:p>
            <a:endParaRPr lang="fr-FR" baseline="0" dirty="0"/>
          </a:p>
          <a:p>
            <a:r>
              <a:rPr lang="fr-FR" baseline="0" dirty="0"/>
              <a:t>Chez </a:t>
            </a:r>
            <a:r>
              <a:rPr lang="fr-FR" b="1" baseline="0" dirty="0"/>
              <a:t>L’HOMME ON PEUT VOIRE D’AUTRES MODES DE TRANSMISSIONS</a:t>
            </a:r>
            <a:r>
              <a:rPr lang="fr-FR" baseline="0" dirty="0"/>
              <a:t> du virus lors d’une transfusion sanguine ou d’une transplantation, par allaitement ou voie transplacentaire</a:t>
            </a:r>
            <a:endParaRPr lang="fr-FR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7BEF4CF-D2ED-479A-B924-E0C1987E5F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DE NOMBREUSES ÉTUDES SÉROLOGIQUES ET VIROLOGIQUES</a:t>
            </a:r>
            <a:r>
              <a:rPr lang="fr-FR" b="1" baseline="0" dirty="0"/>
              <a:t> </a:t>
            </a:r>
            <a:r>
              <a:rPr lang="fr-FR" b="1" dirty="0"/>
              <a:t>MONTRE QUE </a:t>
            </a:r>
            <a:r>
              <a:rPr lang="fr-FR" b="1" baseline="0" dirty="0"/>
              <a:t>C’EST </a:t>
            </a:r>
            <a:r>
              <a:rPr lang="fr-FR" sz="1200" b="1" baseline="0" dirty="0">
                <a:latin typeface="Arial" pitchFamily="34" charset="0"/>
                <a:cs typeface="Arial" pitchFamily="34" charset="0"/>
              </a:rPr>
              <a:t>UN ARBOVIRUS TRÈS FRÉQUENTS À MADAGASCAR COMME NOUS ILLUSTRE LA CARTE SELON LES HÔTES</a:t>
            </a:r>
            <a:r>
              <a:rPr lang="fr-FR" sz="1200" baseline="0" dirty="0">
                <a:latin typeface="Arial" pitchFamily="34" charset="0"/>
                <a:cs typeface="Arial" pitchFamily="34" charset="0"/>
              </a:rPr>
              <a:t>, EN BLEU …</a:t>
            </a:r>
          </a:p>
          <a:p>
            <a:r>
              <a:rPr lang="fr-FR" sz="1200" b="1" baseline="0" dirty="0">
                <a:latin typeface="Arial" pitchFamily="34" charset="0"/>
                <a:cs typeface="Arial" pitchFamily="34" charset="0"/>
              </a:rPr>
              <a:t>NÉANMOINS</a:t>
            </a:r>
            <a:r>
              <a:rPr lang="fr-FR" sz="1200" baseline="0" dirty="0">
                <a:latin typeface="Arial" pitchFamily="34" charset="0"/>
                <a:cs typeface="Arial" pitchFamily="34" charset="0"/>
              </a:rPr>
              <a:t> un seul cas fatal a été décrit chez l’homme, et </a:t>
            </a:r>
            <a:r>
              <a:rPr lang="fr-FR" sz="1200" b="1" baseline="0" dirty="0">
                <a:latin typeface="Arial" pitchFamily="34" charset="0"/>
                <a:cs typeface="Arial" pitchFamily="34" charset="0"/>
              </a:rPr>
              <a:t>CHEZ LES OISEAUX SAUVAGES </a:t>
            </a:r>
            <a:r>
              <a:rPr lang="fr-FR" sz="1200" baseline="0" dirty="0">
                <a:latin typeface="Arial" pitchFamily="34" charset="0"/>
                <a:cs typeface="Arial" pitchFamily="34" charset="0"/>
              </a:rPr>
              <a:t>il n’y a eu que </a:t>
            </a:r>
            <a:r>
              <a:rPr lang="fr-FR" sz="1200" b="1" baseline="0" dirty="0">
                <a:latin typeface="Arial" pitchFamily="34" charset="0"/>
                <a:cs typeface="Arial" pitchFamily="34" charset="0"/>
              </a:rPr>
              <a:t>DEUX ETUDES AVEC TRES PEU D’INDIVIDU </a:t>
            </a:r>
            <a:r>
              <a:rPr lang="fr-FR" sz="1200" b="0" baseline="0" dirty="0">
                <a:latin typeface="Arial" pitchFamily="34" charset="0"/>
                <a:cs typeface="Arial" pitchFamily="34" charset="0"/>
              </a:rPr>
              <a:t>de ce fait de nombreuses question restent sans réponses en ce qui </a:t>
            </a:r>
            <a:r>
              <a:rPr lang="fr-FR" sz="1200" b="1" baseline="0" dirty="0">
                <a:latin typeface="Arial" pitchFamily="34" charset="0"/>
                <a:cs typeface="Arial" pitchFamily="34" charset="0"/>
              </a:rPr>
              <a:t>CONCERNE LES ESPÈCES EN CONTACT AVEC LE VIRUS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813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répondre à ces questions notre</a:t>
            </a:r>
            <a:r>
              <a:rPr lang="fr-FR" baseline="0" dirty="0"/>
              <a:t> </a:t>
            </a:r>
            <a:r>
              <a:rPr lang="fr-FR" dirty="0"/>
              <a:t>objectif principal est de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Arial" pitchFamily="34" charset="0"/>
              </a:rPr>
              <a:t>Déterminer la séroprévalence du VNO chez les oiseaux sauvages dans les quatre régions de Madagascar</a:t>
            </a:r>
          </a:p>
          <a:p>
            <a:endParaRPr lang="fr-FR" dirty="0"/>
          </a:p>
          <a:p>
            <a:r>
              <a:rPr lang="fr-FR" dirty="0"/>
              <a:t>Et les objectifs spécifiques </a:t>
            </a:r>
          </a:p>
          <a:p>
            <a:pPr marL="355600" marR="0" lvl="0" indent="95250" algn="just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Arial" pitchFamily="34" charset="0"/>
              </a:rPr>
              <a:t>Identifier les espèces d’oiseaux en contact avec le VNO</a:t>
            </a:r>
          </a:p>
          <a:p>
            <a:pPr marL="355600" marR="0" lvl="0" indent="95250" algn="just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Arial" pitchFamily="34" charset="0"/>
              </a:rPr>
              <a:t> Identifier les facteurs d’exposition au VNO.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cs typeface="Calibri" pitchFamily="34" charset="0"/>
              </a:rPr>
              <a:t> 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885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NOTRE</a:t>
            </a:r>
            <a:r>
              <a:rPr lang="fr-FR" b="1" baseline="0" dirty="0"/>
              <a:t> ÉTUDE S’INSÈRE DANS UNE SÉRIE DE 4 VOLETS </a:t>
            </a:r>
            <a:r>
              <a:rPr lang="fr-FR" baseline="0" dirty="0"/>
              <a:t>du projet TROI, la notre se focalise surtout sur les oiseaux sauvages</a:t>
            </a:r>
          </a:p>
          <a:p>
            <a:r>
              <a:rPr lang="fr-FR" b="1" baseline="0" dirty="0"/>
              <a:t>NOTRE SITE D’ÉTUDE EST COMPOSÉ </a:t>
            </a:r>
            <a:r>
              <a:rPr lang="fr-FR" baseline="0" dirty="0"/>
              <a:t>de 4 régions à forte densité équine environ ¾ des chevaux de l’île, </a:t>
            </a:r>
            <a:r>
              <a:rPr lang="fr-FR" b="1" baseline="0" dirty="0"/>
              <a:t>LE CHOIX DES SITES DE CAPTURE S’EST REPOSÉ </a:t>
            </a:r>
            <a:r>
              <a:rPr lang="fr-FR" baseline="0" dirty="0"/>
              <a:t>sur leur abondance ou diversité d’oiseaux, abords d’une écurie, la présence forêt ou et d’une zone humide dans un rayon de 500m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BEF4CF-D2ED-479A-B924-E0C1987E5F3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71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860551C-5A81-49F4-8358-259CA4C8E3DC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F6886C8-A2DA-4AB8-90C8-5B7BDEA433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43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2B6E22A-347D-4407-B8C1-10EB85135758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54C837-804F-4BEA-BA2B-59BB54A672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59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882FE4-28E0-4D21-9839-A8A9449FCB70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F132EA-B84F-47A6-B5B4-1146B9DE86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013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23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6960" y="3346942"/>
            <a:ext cx="8229120" cy="49244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76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6960" y="1604520"/>
            <a:ext cx="82291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773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6960" y="1604520"/>
            <a:ext cx="40156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3920" y="1604520"/>
            <a:ext cx="40156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634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254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6960" y="2681355"/>
            <a:ext cx="8229120" cy="49244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3316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6960" y="160452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920" y="1604520"/>
            <a:ext cx="40156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6960" y="368208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762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6960" y="1604520"/>
            <a:ext cx="40156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920" y="160452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3920" y="368208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235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297989-E609-4BA8-A7B7-B283692789D1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99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6960" y="160452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3920" y="160452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6960" y="3682080"/>
            <a:ext cx="8229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589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6960" y="1604520"/>
            <a:ext cx="8229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6960" y="3682080"/>
            <a:ext cx="822912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1725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6960" y="160452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3920" y="160452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6960" y="368208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3920" y="3682080"/>
            <a:ext cx="4015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178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6960" y="507446"/>
            <a:ext cx="8229120" cy="67710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fr-FR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696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36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176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696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36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176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4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2BA7D32-1749-4518-91DB-FF786C0DA431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DAA01F-5E4A-4FAE-9689-46FB8EC15C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76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EDA89E3-7F27-428F-AC74-513CD4995F2B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E11678-18B5-4E9A-B9CC-1DAFE89F95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908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64079A6-468F-4238-9A0A-950D51341F83}" type="datetime1">
              <a:rPr lang="fr-FR" smtClean="0"/>
              <a:t>01/10/2019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3115CE-E7D4-4DA2-A3C2-1D5F62B1E41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446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4BE5638-2F15-4493-A7AF-0081AA2D0DEB}" type="datetime1">
              <a:rPr lang="fr-FR" smtClean="0"/>
              <a:t>01/10/2019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888746-655B-4552-B4D5-6843FF5CF8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201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3B33A92-316B-42F5-95EC-3E823C2C0B95}" type="datetime1">
              <a:rPr lang="fr-FR" smtClean="0"/>
              <a:t>01/10/2019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EF637F-7079-4BD3-98E4-CCA48BD9CC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69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5A457E3-0992-4800-9392-8838E76CC88F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908AA5-3A18-42AE-92E6-64DBA9F04E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00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DF7E31F-BC24-4ECA-9D8C-5AF2FE12DC52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99050A-B7AE-4C4D-B7FA-9E5A8EB1F7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92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97D686B2-60FE-4CAE-AB06-35965BD55CB8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22709E7D-9361-43C8-B71A-3B61FB2836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32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7"/>
          <p:cNvPicPr/>
          <p:nvPr/>
        </p:nvPicPr>
        <p:blipFill>
          <a:blip r:embed="rId14"/>
          <a:stretch/>
        </p:blipFill>
        <p:spPr>
          <a:xfrm>
            <a:off x="7581760" y="5958000"/>
            <a:ext cx="1560960" cy="8985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-7040" y="0"/>
            <a:ext cx="478400" cy="6856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6960" y="707376"/>
            <a:ext cx="8228800" cy="2769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fr-FR" sz="1800" b="0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6960" y="1604520"/>
            <a:ext cx="401536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673920" y="1604520"/>
            <a:ext cx="401536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latin typeface="Arial"/>
              </a:rPr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334149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17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19" Type="http://schemas.openxmlformats.org/officeDocument/2006/relationships/image" Target="../media/image42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1.docx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openclipart.org/detail/188961/birdie-by-crisg-188961" TargetMode="External"/><Relationship Id="rId13" Type="http://schemas.openxmlformats.org/officeDocument/2006/relationships/hyperlink" Target="http://commons.wikimedia.org/wiki/file:icon_people.svg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nio.com/science/microscopy-images/malaria-plasmodium/this-photograph-depicts-an-anopheles-stephensi-mosquito-larva" TargetMode="External"/><Relationship Id="rId11" Type="http://schemas.openxmlformats.org/officeDocument/2006/relationships/hyperlink" Target="http://lauwiie1993.deviantart.com/art/Dressage-horse-animation-313285972" TargetMode="External"/><Relationship Id="rId5" Type="http://schemas.openxmlformats.org/officeDocument/2006/relationships/image" Target="../media/image7.jpeg"/><Relationship Id="rId10" Type="http://schemas.openxmlformats.org/officeDocument/2006/relationships/image" Target="../media/image10.gif"/><Relationship Id="rId4" Type="http://schemas.openxmlformats.org/officeDocument/2006/relationships/hyperlink" Target="https://pixabay.com/en/brazil-health-mosquito-news-virus-1300017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96752"/>
            <a:ext cx="3775150" cy="37751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80728"/>
            <a:ext cx="4059442" cy="3866005"/>
          </a:xfrm>
          <a:prstGeom prst="rect">
            <a:avLst/>
          </a:prstGeom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765952"/>
              </p:ext>
            </p:extLst>
          </p:nvPr>
        </p:nvGraphicFramePr>
        <p:xfrm>
          <a:off x="107504" y="5229200"/>
          <a:ext cx="9036496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8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8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Arial Black" pitchFamily="34" charset="0"/>
                        </a:rPr>
                        <a:t>Veuillez</a:t>
                      </a:r>
                      <a:r>
                        <a:rPr lang="fr-FR" sz="1800" b="0" baseline="0" dirty="0">
                          <a:solidFill>
                            <a:schemeClr val="tx1"/>
                          </a:solidFill>
                          <a:latin typeface="Arial Black" pitchFamily="34" charset="0"/>
                        </a:rPr>
                        <a:t> éteindre votre téléphone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tx1"/>
                          </a:solidFill>
                          <a:latin typeface="Arial Black" pitchFamily="34" charset="0"/>
                        </a:rPr>
                        <a:t>et</a:t>
                      </a:r>
                      <a:r>
                        <a:rPr lang="fr-FR" sz="1800" b="0" baseline="0" dirty="0">
                          <a:solidFill>
                            <a:schemeClr val="tx1"/>
                          </a:solidFill>
                          <a:latin typeface="Arial Black" pitchFamily="34" charset="0"/>
                        </a:rPr>
                        <a:t> garder le silence s’il vous plaît ! </a:t>
                      </a:r>
                      <a:endParaRPr lang="fr-FR" sz="1800" b="0" dirty="0">
                        <a:solidFill>
                          <a:schemeClr val="tx1"/>
                        </a:solidFill>
                        <a:latin typeface="Arial Black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04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72F1A-264C-4A2B-8079-592975B7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2088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METHODES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ED04B5-0BA3-4875-9A8C-988FD51B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888746-655B-4552-B4D5-6843FF5CF85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50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19258" cy="706090"/>
          </a:xfrm>
        </p:spPr>
        <p:txBody>
          <a:bodyPr>
            <a:normAutofit/>
          </a:bodyPr>
          <a:lstStyle/>
          <a:p>
            <a:pPr lvl="0"/>
            <a:r>
              <a:rPr lang="fr-FR" sz="3200" b="1" dirty="0">
                <a:solidFill>
                  <a:srgbClr val="FD51D0"/>
                </a:solidFill>
                <a:latin typeface="Arial" pitchFamily="34"/>
                <a:ea typeface="+mn-ea"/>
                <a:cs typeface="Arial" pitchFamily="34"/>
              </a:rPr>
              <a:t>Sites d’étude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940152" y="1194505"/>
            <a:ext cx="3096346" cy="5388855"/>
          </a:xfrm>
        </p:spPr>
      </p:pic>
      <p:sp>
        <p:nvSpPr>
          <p:cNvPr id="4" name="Rectangle 5"/>
          <p:cNvSpPr/>
          <p:nvPr/>
        </p:nvSpPr>
        <p:spPr>
          <a:xfrm>
            <a:off x="-34815" y="2335725"/>
            <a:ext cx="5974967" cy="304698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80060" marR="0" lvl="0" indent="-34290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4 régions à forte densité équine (3/4 chevaux de l’île).</a:t>
            </a:r>
          </a:p>
          <a:p>
            <a:pPr marL="137160" marR="0" lvl="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" dirty="0">
              <a:uFillTx/>
              <a:latin typeface="Arial" pitchFamily="34"/>
              <a:cs typeface="Arial" pitchFamily="34"/>
            </a:endParaRPr>
          </a:p>
          <a:p>
            <a:pPr marL="480060" marR="0" lvl="0" indent="-34290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7 sites et 26 lieux de capture </a:t>
            </a:r>
          </a:p>
          <a:p>
            <a:pPr marL="723903" marR="0" lvl="0" indent="-273048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abondance ou diversité d’oiseaux, </a:t>
            </a:r>
          </a:p>
          <a:p>
            <a:pPr marL="723903" marR="0" lvl="0" indent="-273048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aux abords d’une écurie, </a:t>
            </a:r>
          </a:p>
          <a:p>
            <a:pPr marL="723903" marR="0" lvl="0" indent="-273048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présence forêt et/ou zone humide dans un rayon de 500 m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11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79513" y="332656"/>
            <a:ext cx="8784979" cy="6192688"/>
          </a:xfrm>
        </p:spPr>
        <p:txBody>
          <a:bodyPr>
            <a:normAutofit/>
          </a:bodyPr>
          <a:lstStyle/>
          <a:p>
            <a:pPr marL="342900" lvl="1" indent="-342900" algn="just" defTabSz="685800">
              <a:lnSpc>
                <a:spcPct val="150000"/>
              </a:lnSpc>
              <a:spcBef>
                <a:spcPts val="375"/>
              </a:spcBef>
              <a:buChar char="•"/>
              <a:tabLst>
                <a:tab pos="177796" algn="l"/>
              </a:tabLst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Type d’étude : </a:t>
            </a:r>
          </a:p>
          <a:p>
            <a:pPr marL="698501" lvl="1" indent="-342900" algn="just" defTabSz="685800">
              <a:lnSpc>
                <a:spcPct val="150000"/>
              </a:lnSpc>
              <a:spcBef>
                <a:spcPts val="375"/>
              </a:spcBef>
              <a:buFont typeface="Courier New" panose="02070309020205020404" pitchFamily="49" charset="0"/>
              <a:buChar char="o"/>
              <a:tabLst>
                <a:tab pos="531815" algn="l"/>
              </a:tabLst>
            </a:pPr>
            <a:r>
              <a:rPr lang="fr-FR" sz="2400" dirty="0">
                <a:latin typeface="Arial" pitchFamily="34"/>
                <a:cs typeface="Arial" pitchFamily="34"/>
              </a:rPr>
              <a:t>Descriptive transversale prospective chez les oiseaux sauvages </a:t>
            </a:r>
          </a:p>
          <a:p>
            <a:pPr marL="531815" lvl="1" indent="-176214" algn="just" defTabSz="685800">
              <a:lnSpc>
                <a:spcPct val="150000"/>
              </a:lnSpc>
              <a:spcBef>
                <a:spcPts val="375"/>
              </a:spcBef>
              <a:buChar char="•"/>
              <a:tabLst>
                <a:tab pos="531815" algn="l"/>
              </a:tabLst>
            </a:pPr>
            <a:endParaRPr lang="fr-FR" sz="2400" dirty="0">
              <a:latin typeface="Arial" pitchFamily="34"/>
              <a:cs typeface="Arial" pitchFamily="34"/>
            </a:endParaRPr>
          </a:p>
          <a:p>
            <a:pPr marL="342900" lvl="1" indent="-342900" algn="just" defTabSz="685800">
              <a:lnSpc>
                <a:spcPct val="150000"/>
              </a:lnSpc>
              <a:spcBef>
                <a:spcPts val="375"/>
              </a:spcBef>
              <a:buChar char="•"/>
              <a:tabLst>
                <a:tab pos="177796" algn="l"/>
              </a:tabLst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Période étudiée et durée de l’étude :</a:t>
            </a:r>
          </a:p>
          <a:p>
            <a:pPr marL="692146" lvl="1" indent="-342900" algn="just" defTabSz="685800">
              <a:lnSpc>
                <a:spcPct val="150000"/>
              </a:lnSpc>
              <a:spcBef>
                <a:spcPts val="375"/>
              </a:spcBef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itchFamily="34"/>
                <a:cs typeface="Arial" pitchFamily="34"/>
              </a:rPr>
              <a:t>Mai - août 2016 </a:t>
            </a:r>
          </a:p>
          <a:p>
            <a:pPr marL="692146" lvl="1" indent="-342900" algn="just" defTabSz="685800">
              <a:lnSpc>
                <a:spcPct val="150000"/>
              </a:lnSpc>
              <a:spcBef>
                <a:spcPts val="375"/>
              </a:spcBef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itchFamily="34"/>
                <a:cs typeface="Arial" pitchFamily="34"/>
              </a:rPr>
              <a:t>Novembre 2016 - avril 2017 </a:t>
            </a:r>
          </a:p>
          <a:p>
            <a:pPr marL="514350" lvl="1" indent="-165104" algn="just" defTabSz="685800">
              <a:lnSpc>
                <a:spcPct val="150000"/>
              </a:lnSpc>
              <a:spcBef>
                <a:spcPts val="375"/>
              </a:spcBef>
              <a:buChar char="•"/>
            </a:pPr>
            <a:endParaRPr lang="fr-FR" sz="2400" dirty="0">
              <a:latin typeface="Arial" pitchFamily="34"/>
              <a:cs typeface="Arial" pitchFamily="34"/>
            </a:endParaRPr>
          </a:p>
          <a:p>
            <a:pPr marL="342900" lvl="1" indent="-342900" algn="just" defTabSz="685800">
              <a:lnSpc>
                <a:spcPct val="150000"/>
              </a:lnSpc>
              <a:spcBef>
                <a:spcPts val="375"/>
              </a:spcBef>
              <a:buChar char="•"/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Population étudiée :</a:t>
            </a:r>
          </a:p>
          <a:p>
            <a:pPr marL="698502" lvl="1" indent="-342900" algn="just" defTabSz="685800">
              <a:lnSpc>
                <a:spcPct val="150000"/>
              </a:lnSpc>
              <a:spcBef>
                <a:spcPts val="375"/>
              </a:spcBef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itchFamily="34"/>
                <a:cs typeface="Arial" pitchFamily="34"/>
              </a:rPr>
              <a:t>oiseaux sauvages (migrateurs ou sédentaires)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12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 defTabSz="685800">
              <a:lnSpc>
                <a:spcPct val="150000"/>
              </a:lnSpc>
              <a:spcBef>
                <a:spcPts val="375"/>
              </a:spcBef>
              <a:buChar char="•"/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Critère d’inclusion et d’exclusion :</a:t>
            </a:r>
          </a:p>
          <a:p>
            <a:pPr marL="520695" lvl="2" indent="-177795" algn="just" defTabSz="685800">
              <a:lnSpc>
                <a:spcPct val="150000"/>
              </a:lnSpc>
              <a:spcBef>
                <a:spcPts val="375"/>
              </a:spcBef>
            </a:pPr>
            <a:r>
              <a:rPr lang="fr-FR" dirty="0">
                <a:solidFill>
                  <a:srgbClr val="FD51D0"/>
                </a:solidFill>
                <a:latin typeface="Arial" pitchFamily="34"/>
                <a:cs typeface="Arial" pitchFamily="34"/>
              </a:rPr>
              <a:t>Critères d’inclusion : </a:t>
            </a:r>
            <a:r>
              <a:rPr lang="fr-FR" dirty="0">
                <a:latin typeface="Arial" pitchFamily="34"/>
                <a:cs typeface="Arial" pitchFamily="34"/>
              </a:rPr>
              <a:t>oiseaux sauvages, migrateurs ou sédentaires, adultes et jeunes de plus de 2 mois (bien emplumés)</a:t>
            </a:r>
          </a:p>
          <a:p>
            <a:pPr marL="520695" lvl="2" indent="-177795" algn="just" defTabSz="685800">
              <a:lnSpc>
                <a:spcPct val="150000"/>
              </a:lnSpc>
              <a:spcBef>
                <a:spcPts val="375"/>
              </a:spcBef>
            </a:pPr>
            <a:r>
              <a:rPr lang="fr-FR" dirty="0">
                <a:solidFill>
                  <a:srgbClr val="FD51D0"/>
                </a:solidFill>
                <a:latin typeface="Arial" pitchFamily="34"/>
                <a:cs typeface="Arial" pitchFamily="34"/>
              </a:rPr>
              <a:t>Critères d’exclusion : </a:t>
            </a:r>
            <a:r>
              <a:rPr lang="fr-FR" dirty="0">
                <a:latin typeface="Arial" pitchFamily="34"/>
                <a:cs typeface="Arial" pitchFamily="34"/>
              </a:rPr>
              <a:t>oisillons (venant d’éclore, &lt;2 mois), oiseaux déjà bagués, fragiles, domestiques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13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04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3"/>
          <p:cNvSpPr txBox="1">
            <a:spLocks noGrp="1"/>
          </p:cNvSpPr>
          <p:nvPr>
            <p:ph idx="1"/>
          </p:nvPr>
        </p:nvSpPr>
        <p:spPr>
          <a:xfrm>
            <a:off x="3265669" y="1710948"/>
            <a:ext cx="5654075" cy="1746632"/>
          </a:xfr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fr-FR" sz="2000" b="1" dirty="0">
                <a:solidFill>
                  <a:srgbClr val="F872D2"/>
                </a:solidFill>
                <a:latin typeface="Arial" pitchFamily="34"/>
                <a:cs typeface="Arial" pitchFamily="34"/>
              </a:rPr>
              <a:t>n</a:t>
            </a:r>
            <a:r>
              <a:rPr lang="fr-FR" sz="2000" dirty="0">
                <a:solidFill>
                  <a:srgbClr val="D99694"/>
                </a:solidFill>
                <a:latin typeface="Arial" pitchFamily="34"/>
                <a:cs typeface="Arial" pitchFamily="34"/>
              </a:rPr>
              <a:t> </a:t>
            </a:r>
            <a:r>
              <a:rPr lang="fr-FR" sz="2000" dirty="0">
                <a:latin typeface="Arial" pitchFamily="34"/>
                <a:cs typeface="Arial" pitchFamily="34"/>
              </a:rPr>
              <a:t>= nombre de sujets nécessaires</a:t>
            </a:r>
          </a:p>
          <a:p>
            <a:pPr lvl="0">
              <a:spcBef>
                <a:spcPts val="300"/>
              </a:spcBef>
            </a:pPr>
            <a:r>
              <a:rPr lang="fr-FR" sz="2000" b="1" dirty="0">
                <a:solidFill>
                  <a:srgbClr val="F872D2"/>
                </a:solidFill>
                <a:latin typeface="Arial" pitchFamily="34"/>
                <a:cs typeface="Arial" pitchFamily="34"/>
              </a:rPr>
              <a:t>t</a:t>
            </a:r>
            <a:r>
              <a:rPr lang="fr-FR" sz="2000" dirty="0">
                <a:latin typeface="Arial" pitchFamily="34"/>
                <a:cs typeface="Arial" pitchFamily="34"/>
              </a:rPr>
              <a:t> = niveau de confiance ; pour un taux de confiance de 95%, t = 1,96</a:t>
            </a:r>
          </a:p>
          <a:p>
            <a:pPr lvl="0">
              <a:spcBef>
                <a:spcPts val="300"/>
              </a:spcBef>
            </a:pPr>
            <a:r>
              <a:rPr lang="fr-FR" sz="2000" b="1" dirty="0">
                <a:solidFill>
                  <a:srgbClr val="F872D2"/>
                </a:solidFill>
                <a:latin typeface="Arial" pitchFamily="34"/>
                <a:cs typeface="Arial" pitchFamily="34"/>
              </a:rPr>
              <a:t>p</a:t>
            </a:r>
            <a:r>
              <a:rPr lang="fr-FR" sz="2000" b="1" dirty="0">
                <a:latin typeface="Arial" pitchFamily="34"/>
                <a:cs typeface="Arial" pitchFamily="34"/>
              </a:rPr>
              <a:t> </a:t>
            </a:r>
            <a:r>
              <a:rPr lang="fr-FR" sz="2000" dirty="0">
                <a:latin typeface="Arial" pitchFamily="34"/>
                <a:cs typeface="Arial" pitchFamily="34"/>
              </a:rPr>
              <a:t>= séroprévalence attendue</a:t>
            </a:r>
          </a:p>
          <a:p>
            <a:pPr lvl="0">
              <a:spcBef>
                <a:spcPts val="300"/>
              </a:spcBef>
            </a:pPr>
            <a:r>
              <a:rPr lang="fr-FR" sz="2000" b="1" dirty="0">
                <a:solidFill>
                  <a:srgbClr val="F872D2"/>
                </a:solidFill>
                <a:latin typeface="Arial" pitchFamily="34"/>
                <a:cs typeface="Arial" pitchFamily="34"/>
              </a:rPr>
              <a:t>e</a:t>
            </a:r>
            <a:r>
              <a:rPr lang="fr-FR" sz="2000" dirty="0">
                <a:solidFill>
                  <a:srgbClr val="D99694"/>
                </a:solidFill>
                <a:latin typeface="Arial" pitchFamily="34"/>
                <a:cs typeface="Arial" pitchFamily="34"/>
              </a:rPr>
              <a:t> </a:t>
            </a:r>
            <a:r>
              <a:rPr lang="fr-FR" sz="2000" dirty="0">
                <a:latin typeface="Arial" pitchFamily="34"/>
                <a:cs typeface="Arial" pitchFamily="34"/>
              </a:rPr>
              <a:t>= précision (5%)</a:t>
            </a:r>
          </a:p>
        </p:txBody>
      </p:sp>
      <p:sp>
        <p:nvSpPr>
          <p:cNvPr id="4" name="Rectangle 5"/>
          <p:cNvSpPr/>
          <p:nvPr/>
        </p:nvSpPr>
        <p:spPr>
          <a:xfrm>
            <a:off x="277604" y="279086"/>
            <a:ext cx="8642140" cy="739754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2" algn="ctr" defTabSz="685800" rtl="0" fontAlgn="auto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solidFill>
                  <a:srgbClr val="FD51D0"/>
                </a:solidFill>
                <a:uFillTx/>
                <a:latin typeface="Arial" pitchFamily="34"/>
                <a:cs typeface="Arial" pitchFamily="34"/>
              </a:rPr>
              <a:t>Taille échantillon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0"/>
              <p:cNvSpPr/>
              <p:nvPr/>
            </p:nvSpPr>
            <p:spPr>
              <a:xfrm>
                <a:off x="457356" y="1710948"/>
                <a:ext cx="2736304" cy="1525482"/>
              </a:xfrm>
              <a:prstGeom prst="rect">
                <a:avLst/>
              </a:prstGeom>
              <a:noFill/>
              <a:ln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just" defTabSz="914400" rtl="0" fontAlgn="auto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00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smtClean="0">
                          <a:solidFill>
                            <a:srgbClr val="FD51D0"/>
                          </a:solidFill>
                          <a:latin typeface="Cambria Math"/>
                        </a:rPr>
                        <m:t>𝐧</m:t>
                      </m:r>
                      <m:r>
                        <a:rPr lang="fr-FR" sz="2800" b="0" i="0">
                          <a:solidFill>
                            <a:srgbClr val="FD51D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800" b="0" i="1">
                              <a:solidFill>
                                <a:srgbClr val="FD51D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1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𝐭</m:t>
                          </m:r>
                          <m:r>
                            <a:rPr lang="fr-FR" sz="2800" b="0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².</m:t>
                          </m:r>
                          <m:r>
                            <a:rPr lang="fr-FR" sz="2800" b="1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𝐩</m:t>
                          </m:r>
                          <m:r>
                            <a:rPr lang="fr-FR" sz="2800" b="0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fr-FR" sz="2800" b="1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fr-FR" sz="2800" b="0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fr-FR" sz="2800" b="1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𝐩</m:t>
                          </m:r>
                          <m:r>
                            <a:rPr lang="fr-FR" sz="2800" b="0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fr-FR" sz="2800" b="1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𝐞</m:t>
                          </m:r>
                          <m:r>
                            <a:rPr lang="fr-FR" sz="2800" b="0" i="0">
                              <a:solidFill>
                                <a:srgbClr val="FD51D0"/>
                              </a:solidFill>
                              <a:latin typeface="Cambria Math"/>
                            </a:rPr>
                            <m:t>²</m:t>
                          </m:r>
                        </m:den>
                      </m:f>
                    </m:oMath>
                  </m:oMathPara>
                </a14:m>
                <a:endParaRPr lang="fr-FR" sz="2000" b="1" i="0" u="none" strike="noStrike" kern="1200" cap="none" spc="0" baseline="0" dirty="0">
                  <a:solidFill>
                    <a:srgbClr val="000000"/>
                  </a:solidFill>
                  <a:uFillTx/>
                  <a:latin typeface="Calibri" pitchFamily="34"/>
                  <a:ea typeface="Calibri"/>
                  <a:cs typeface="Calibri" pitchFamily="34"/>
                </a:endParaRPr>
              </a:p>
            </p:txBody>
          </p:sp>
        </mc:Choice>
        <mc:Fallback xmlns="">
          <p:sp>
            <p:nvSpPr>
              <p:cNvPr id="8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56" y="1710948"/>
                <a:ext cx="2736304" cy="15254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CD709F-3C73-4CD6-BB11-D9F3F8126719}"/>
              </a:ext>
            </a:extLst>
          </p:cNvPr>
          <p:cNvSpPr/>
          <p:nvPr/>
        </p:nvSpPr>
        <p:spPr>
          <a:xfrm>
            <a:off x="426367" y="4555415"/>
            <a:ext cx="8291265" cy="1183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defTabSz="685800">
              <a:lnSpc>
                <a:spcPct val="150000"/>
              </a:lnSpc>
              <a:spcBef>
                <a:spcPts val="37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atin typeface="Arial" pitchFamily="34"/>
                <a:cs typeface="Arial" pitchFamily="34"/>
              </a:rPr>
              <a:t>p = 30% (Egypte, oiseaux sauvages) </a:t>
            </a:r>
            <a:r>
              <a:rPr lang="fr-FR" sz="2400" dirty="0">
                <a:latin typeface="Arial" pitchFamily="34"/>
                <a:cs typeface="Arial" pitchFamily="34"/>
                <a:sym typeface="Wingdings" panose="05000000000000000000" pitchFamily="2" charset="2"/>
              </a:rPr>
              <a:t> n = 323</a:t>
            </a:r>
            <a:endParaRPr lang="fr-FR" sz="2400" dirty="0">
              <a:latin typeface="Arial" pitchFamily="34"/>
              <a:cs typeface="Arial" pitchFamily="34"/>
            </a:endParaRPr>
          </a:p>
          <a:p>
            <a:pPr marL="0" lvl="2" defTabSz="685800">
              <a:lnSpc>
                <a:spcPct val="150000"/>
              </a:lnSpc>
              <a:spcBef>
                <a:spcPts val="375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atin typeface="Arial" pitchFamily="34"/>
                <a:cs typeface="Arial" pitchFamily="34"/>
              </a:rPr>
              <a:t>p = 16% (</a:t>
            </a:r>
            <a:r>
              <a:rPr lang="fr-FR" sz="2400" dirty="0" err="1">
                <a:latin typeface="Arial" pitchFamily="34"/>
                <a:cs typeface="Arial" pitchFamily="34"/>
              </a:rPr>
              <a:t>Mitsinjo</a:t>
            </a:r>
            <a:r>
              <a:rPr lang="fr-FR" sz="2400" dirty="0">
                <a:latin typeface="Arial" pitchFamily="34"/>
                <a:cs typeface="Arial" pitchFamily="34"/>
              </a:rPr>
              <a:t>, oiseaux domestiques) </a:t>
            </a:r>
            <a:r>
              <a:rPr lang="fr-FR" sz="2400" dirty="0">
                <a:latin typeface="Arial" pitchFamily="34"/>
                <a:cs typeface="Arial" pitchFamily="34"/>
                <a:sym typeface="Wingdings" panose="05000000000000000000" pitchFamily="2" charset="2"/>
              </a:rPr>
              <a:t></a:t>
            </a:r>
            <a:r>
              <a:rPr lang="fr-FR" sz="2400" dirty="0">
                <a:latin typeface="Arial" pitchFamily="34"/>
                <a:cs typeface="Arial" pitchFamily="34"/>
              </a:rPr>
              <a:t> n = 207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07505" y="3429000"/>
            <a:ext cx="5688628" cy="3240360"/>
          </a:xfrm>
        </p:spPr>
        <p:txBody>
          <a:bodyPr/>
          <a:lstStyle/>
          <a:p>
            <a:pPr lvl="0" algn="just">
              <a:spcBef>
                <a:spcPts val="750"/>
              </a:spcBef>
            </a:pPr>
            <a:r>
              <a:rPr lang="fr-FR" sz="2400" b="1" kern="0" dirty="0">
                <a:solidFill>
                  <a:srgbClr val="FD51D0"/>
                </a:solidFill>
                <a:latin typeface="Arial" pitchFamily="34"/>
                <a:cs typeface="Arial" pitchFamily="34"/>
              </a:rPr>
              <a:t>Analyses au laboratoire </a:t>
            </a:r>
          </a:p>
          <a:p>
            <a:pPr marL="349250" lvl="0" indent="1588">
              <a:spcBef>
                <a:spcPts val="750"/>
              </a:spcBef>
            </a:pPr>
            <a:r>
              <a:rPr lang="fr-FR" sz="2000" kern="0" dirty="0">
                <a:latin typeface="Arial" pitchFamily="34"/>
                <a:cs typeface="Arial" pitchFamily="34"/>
              </a:rPr>
              <a:t> </a:t>
            </a:r>
            <a:r>
              <a:rPr lang="fr-FR" sz="2400" kern="0" dirty="0">
                <a:latin typeface="Arial" pitchFamily="34"/>
                <a:cs typeface="Arial" pitchFamily="34"/>
              </a:rPr>
              <a:t>Analyse sérologique : ELISA de compétition (kit ID-</a:t>
            </a:r>
            <a:r>
              <a:rPr lang="fr-FR" sz="2400" kern="0" dirty="0" err="1">
                <a:latin typeface="Arial" pitchFamily="34"/>
                <a:cs typeface="Arial" pitchFamily="34"/>
              </a:rPr>
              <a:t>Vet</a:t>
            </a:r>
            <a:r>
              <a:rPr lang="fr-FR" sz="2400" kern="0" dirty="0">
                <a:latin typeface="Arial" pitchFamily="34"/>
                <a:cs typeface="Arial" pitchFamily="34"/>
              </a:rPr>
              <a:t>®) détection anticorps </a:t>
            </a:r>
            <a:r>
              <a:rPr lang="fr-FR" sz="2400" kern="0" dirty="0" err="1">
                <a:latin typeface="Arial" pitchFamily="34"/>
                <a:cs typeface="Arial" pitchFamily="34"/>
              </a:rPr>
              <a:t>IgG</a:t>
            </a:r>
            <a:r>
              <a:rPr lang="fr-FR" sz="2400" kern="0" dirty="0">
                <a:latin typeface="Arial" pitchFamily="34"/>
                <a:cs typeface="Arial" pitchFamily="34"/>
              </a:rPr>
              <a:t> </a:t>
            </a:r>
          </a:p>
          <a:p>
            <a:pPr marL="355600" lvl="0" indent="0">
              <a:spcBef>
                <a:spcPts val="750"/>
              </a:spcBef>
            </a:pPr>
            <a:r>
              <a:rPr lang="fr-FR" sz="2400" kern="0" dirty="0">
                <a:latin typeface="Arial" pitchFamily="34"/>
                <a:cs typeface="Arial" pitchFamily="34"/>
              </a:rPr>
              <a:t> Test de confirmation par l’Anses (France) : </a:t>
            </a:r>
            <a:r>
              <a:rPr lang="fr-FR" sz="2400" kern="0" dirty="0" err="1">
                <a:latin typeface="Arial" pitchFamily="34"/>
                <a:cs typeface="Arial" pitchFamily="34"/>
              </a:rPr>
              <a:t>séroneutralisation</a:t>
            </a:r>
            <a:r>
              <a:rPr lang="fr-FR" sz="2400" kern="0" dirty="0">
                <a:latin typeface="Arial" pitchFamily="34"/>
                <a:cs typeface="Arial" pitchFamily="34"/>
              </a:rPr>
              <a:t> sur une partie (n=35) des échantillons (VNO, </a:t>
            </a:r>
            <a:r>
              <a:rPr lang="fr-FR" sz="2400" kern="0" dirty="0" err="1">
                <a:latin typeface="Arial" pitchFamily="34"/>
                <a:cs typeface="Arial" pitchFamily="34"/>
              </a:rPr>
              <a:t>Usutu</a:t>
            </a:r>
            <a:r>
              <a:rPr lang="fr-FR" sz="2400" kern="0" dirty="0">
                <a:latin typeface="Arial" pitchFamily="34"/>
                <a:cs typeface="Arial" pitchFamily="34"/>
              </a:rPr>
              <a:t>)</a:t>
            </a:r>
          </a:p>
          <a:p>
            <a:pPr marL="171450" lvl="0" indent="0">
              <a:spcBef>
                <a:spcPts val="750"/>
              </a:spcBef>
              <a:buNone/>
            </a:pPr>
            <a:endParaRPr lang="fr-FR" sz="2000" kern="0" dirty="0">
              <a:latin typeface="Arial" pitchFamily="34"/>
              <a:cs typeface="Arial" pitchFamily="34"/>
            </a:endParaRPr>
          </a:p>
          <a:p>
            <a:pPr marL="0" lvl="0" indent="0">
              <a:spcBef>
                <a:spcPts val="600"/>
              </a:spcBef>
              <a:buNone/>
            </a:pPr>
            <a:endParaRPr lang="fr-FR" sz="2400" dirty="0">
              <a:latin typeface="Arial" pitchFamily="34"/>
              <a:cs typeface="Arial" pitchFamily="34"/>
            </a:endParaRPr>
          </a:p>
        </p:txBody>
      </p:sp>
      <p:pic>
        <p:nvPicPr>
          <p:cNvPr id="4" name="Image 3" descr="C:\Users\Rasam Miatrana\AppData\Local\Microsoft\Windows\Temporary Internet Files\Content.Word\17354957_1400713910000075_269513504_n (1)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3802" y="4077074"/>
            <a:ext cx="2990682" cy="21791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79512" y="786607"/>
            <a:ext cx="532859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Collectes de données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latin typeface="Arial" pitchFamily="34"/>
                <a:cs typeface="Arial" pitchFamily="34"/>
              </a:rPr>
              <a:t> </a:t>
            </a:r>
            <a:r>
              <a:rPr lang="fr-FR" sz="2400" dirty="0">
                <a:latin typeface="Arial" pitchFamily="34"/>
                <a:cs typeface="Arial" pitchFamily="34"/>
              </a:rPr>
              <a:t>Mode de capture : filet japonais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atin typeface="Arial" pitchFamily="34"/>
                <a:cs typeface="Arial" pitchFamily="34"/>
              </a:rPr>
              <a:t> Prélèvement : sang veineux (veine alaire/jugulaire, &lt;1% PV)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atin typeface="Arial" pitchFamily="34"/>
                <a:cs typeface="Arial" pitchFamily="34"/>
              </a:rPr>
              <a:t> </a:t>
            </a:r>
            <a:endParaRPr lang="fr-FR" sz="2000" dirty="0">
              <a:latin typeface="Arial" pitchFamily="34"/>
              <a:cs typeface="Arial" pitchFamily="34"/>
            </a:endParaRPr>
          </a:p>
        </p:txBody>
      </p:sp>
      <p:pic>
        <p:nvPicPr>
          <p:cNvPr id="7" name="Imag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17242" y="764704"/>
            <a:ext cx="3045939" cy="220693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8"/>
          <p:cNvSpPr txBox="1"/>
          <p:nvPr/>
        </p:nvSpPr>
        <p:spPr>
          <a:xfrm>
            <a:off x="6168592" y="2996952"/>
            <a:ext cx="2722433" cy="3385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Source :  FAO, 2005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15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184576"/>
          </a:xfrm>
        </p:spPr>
        <p:txBody>
          <a:bodyPr/>
          <a:lstStyle/>
          <a:p>
            <a:pPr lvl="0" algn="just" defTabSz="685800">
              <a:lnSpc>
                <a:spcPct val="150000"/>
              </a:lnSpc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Variables étudiées : </a:t>
            </a:r>
            <a:r>
              <a:rPr lang="fr-FR" sz="2400" b="1" dirty="0">
                <a:latin typeface="Arial" pitchFamily="34"/>
                <a:cs typeface="Arial" pitchFamily="34"/>
              </a:rPr>
              <a:t>toutes qualitatives</a:t>
            </a:r>
          </a:p>
          <a:p>
            <a:pPr lvl="0" indent="284163" algn="just" defTabSz="685800">
              <a:lnSpc>
                <a:spcPct val="150000"/>
              </a:lnSpc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dirty="0">
                <a:solidFill>
                  <a:srgbClr val="FD51D0"/>
                </a:solidFill>
                <a:latin typeface="Arial" pitchFamily="34"/>
                <a:cs typeface="Arial" pitchFamily="34"/>
              </a:rPr>
              <a:t> </a:t>
            </a: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Variable expliquée : </a:t>
            </a:r>
            <a:r>
              <a:rPr lang="fr-FR" sz="2400" dirty="0">
                <a:latin typeface="Arial" pitchFamily="34"/>
                <a:cs typeface="Arial" pitchFamily="34"/>
              </a:rPr>
              <a:t>statut sérologique de l’oiseau</a:t>
            </a:r>
          </a:p>
          <a:p>
            <a:pPr lvl="0" indent="284163" algn="just" defTabSz="685800">
              <a:lnSpc>
                <a:spcPct val="150000"/>
              </a:lnSpc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 </a:t>
            </a: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Variable explicatives :</a:t>
            </a:r>
          </a:p>
          <a:p>
            <a:pPr marL="723900" lvl="0" indent="-192088" algn="just" defTabSz="685800">
              <a:spcBef>
                <a:spcPts val="750"/>
              </a:spcBef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solidFill>
                  <a:srgbClr val="FD51D0"/>
                </a:solidFill>
                <a:latin typeface="Arial" pitchFamily="34"/>
                <a:cs typeface="Arial" pitchFamily="34"/>
              </a:rPr>
              <a:t>Facteurs intrinsèques </a:t>
            </a:r>
            <a:r>
              <a:rPr lang="fr-FR" sz="2400" dirty="0">
                <a:latin typeface="Arial" pitchFamily="34"/>
                <a:cs typeface="Arial" pitchFamily="34"/>
              </a:rPr>
              <a:t>: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âge, sexe, ordre, famille, genre et espèce</a:t>
            </a:r>
          </a:p>
          <a:p>
            <a:pPr marL="723900" indent="-192088" algn="just" defTabSz="685800">
              <a:spcBef>
                <a:spcPts val="750"/>
              </a:spcBef>
              <a:buFontTx/>
              <a:buChar char="-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solidFill>
                  <a:srgbClr val="FD51D0"/>
                </a:solidFill>
                <a:latin typeface="Arial" pitchFamily="34"/>
                <a:cs typeface="Arial" pitchFamily="34"/>
              </a:rPr>
              <a:t>Biologie et écologie :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type d’habitat, aire de distribution, proximité à une zone humide, affinité pour l’eau, affinité à une zone urbaine, emplacement du nid, instinct de troupe, type de migration, statut de conservation, région, site</a:t>
            </a:r>
          </a:p>
          <a:p>
            <a:pPr marL="531813" lvl="0" indent="0" algn="just" defTabSz="685800">
              <a:spcBef>
                <a:spcPts val="750"/>
              </a:spcBef>
              <a:buNone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169858" lvl="0" indent="180978" algn="just" defTabSz="685800"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169858" lvl="0" indent="180978" algn="just" defTabSz="685800"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169858" lvl="0" indent="180978" algn="just" defTabSz="685800"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169858" lvl="0" indent="180978" algn="just" defTabSz="685800"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169858" lvl="0" indent="180978" algn="just" defTabSz="685800"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169858" lvl="0" indent="180978" algn="just" defTabSz="685800"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169858" lvl="0" indent="180978" algn="just" defTabSz="685800"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169858" lvl="0" indent="180978" algn="just" defTabSz="685800"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169858" lvl="0" indent="180978" algn="just" defTabSz="685800">
              <a:spcBef>
                <a:spcPts val="750"/>
              </a:spcBef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dirty="0">
              <a:solidFill>
                <a:schemeClr val="bg1"/>
              </a:solidFill>
              <a:latin typeface="Arial" pitchFamily="34"/>
              <a:cs typeface="Arial" pitchFamily="34"/>
            </a:endParaRPr>
          </a:p>
          <a:p>
            <a:pPr marL="0" indent="0">
              <a:buNone/>
            </a:pP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16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41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5328592"/>
          </a:xfrm>
        </p:spPr>
        <p:txBody>
          <a:bodyPr>
            <a:normAutofit lnSpcReduction="10000"/>
          </a:bodyPr>
          <a:lstStyle/>
          <a:p>
            <a:pPr marL="354009" lvl="1" indent="-354009" algn="just" defTabSz="685800">
              <a:lnSpc>
                <a:spcPct val="150000"/>
              </a:lnSpc>
              <a:spcBef>
                <a:spcPts val="375"/>
              </a:spcBef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Analyses statistiques avec R (version 3.4.3)</a:t>
            </a:r>
          </a:p>
          <a:p>
            <a:pPr marL="512758" lvl="0" algn="just" defTabSz="685800">
              <a:lnSpc>
                <a:spcPct val="150000"/>
              </a:lnSpc>
              <a:spcBef>
                <a:spcPts val="750"/>
              </a:spcBef>
              <a:buFontTx/>
              <a:buChar char="-"/>
              <a:tabLst>
                <a:tab pos="627058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atin typeface="Arial" pitchFamily="34"/>
                <a:cs typeface="Arial" pitchFamily="34"/>
              </a:rPr>
              <a:t>Comparaison des proportions en </a:t>
            </a:r>
            <a:r>
              <a:rPr lang="fr-FR" sz="2400" dirty="0" err="1">
                <a:latin typeface="Arial" pitchFamily="34"/>
                <a:cs typeface="Arial" pitchFamily="34"/>
              </a:rPr>
              <a:t>univarié</a:t>
            </a:r>
            <a:r>
              <a:rPr lang="fr-FR" sz="2400" dirty="0">
                <a:latin typeface="Arial" pitchFamily="34"/>
                <a:cs typeface="Arial" pitchFamily="34"/>
              </a:rPr>
              <a:t> (&lt;0,2): test Chi-carré d’indépendance ou Fisher exact </a:t>
            </a:r>
          </a:p>
          <a:p>
            <a:pPr marL="512758" lvl="0" algn="just" defTabSz="685800">
              <a:lnSpc>
                <a:spcPct val="150000"/>
              </a:lnSpc>
              <a:spcBef>
                <a:spcPts val="750"/>
              </a:spcBef>
              <a:buFontTx/>
              <a:buChar char="-"/>
              <a:tabLst>
                <a:tab pos="627058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atin typeface="Arial" pitchFamily="34"/>
                <a:cs typeface="Arial" pitchFamily="34"/>
              </a:rPr>
              <a:t>Régression logistique (pas à pas ascendante/descente, seuil p ˂ 0,05)</a:t>
            </a:r>
            <a:endParaRPr lang="fr-FR" sz="2000" dirty="0">
              <a:cs typeface="Arial" pitchFamily="34"/>
            </a:endParaRPr>
          </a:p>
          <a:p>
            <a:pPr marL="512758" lvl="0" algn="just" defTabSz="685800">
              <a:lnSpc>
                <a:spcPct val="150000"/>
              </a:lnSpc>
              <a:spcBef>
                <a:spcPts val="750"/>
              </a:spcBef>
              <a:buFontTx/>
              <a:buChar char="-"/>
              <a:tabLst>
                <a:tab pos="627058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atin typeface="Arial" pitchFamily="34"/>
                <a:cs typeface="Arial" pitchFamily="34"/>
              </a:rPr>
              <a:t>Prise en compte de possibles interactions entre les variables (intérêt biologique) </a:t>
            </a:r>
          </a:p>
          <a:p>
            <a:pPr marL="512758" lvl="0" algn="just" defTabSz="685800">
              <a:lnSpc>
                <a:spcPct val="150000"/>
              </a:lnSpc>
              <a:spcBef>
                <a:spcPts val="750"/>
              </a:spcBef>
              <a:buFontTx/>
              <a:buChar char="-"/>
              <a:tabLst>
                <a:tab pos="627058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atin typeface="Arial" pitchFamily="34"/>
                <a:cs typeface="Arial" pitchFamily="34"/>
              </a:rPr>
              <a:t>Validation interne : aire sous la courbe ROC (</a:t>
            </a:r>
            <a:r>
              <a:rPr lang="fr-FR" sz="2400" dirty="0" err="1">
                <a:latin typeface="Arial" pitchFamily="34"/>
                <a:cs typeface="Arial" pitchFamily="34"/>
              </a:rPr>
              <a:t>Reciever</a:t>
            </a:r>
            <a:r>
              <a:rPr lang="fr-FR" sz="2400" dirty="0">
                <a:latin typeface="Arial" pitchFamily="34"/>
                <a:cs typeface="Arial" pitchFamily="34"/>
              </a:rPr>
              <a:t> Operating </a:t>
            </a:r>
            <a:r>
              <a:rPr lang="fr-FR" sz="2400" dirty="0" err="1">
                <a:latin typeface="Arial" pitchFamily="34"/>
                <a:cs typeface="Arial" pitchFamily="34"/>
              </a:rPr>
              <a:t>Characteristic</a:t>
            </a:r>
            <a:r>
              <a:rPr lang="fr-FR" sz="2400" dirty="0">
                <a:latin typeface="Arial" pitchFamily="34"/>
                <a:cs typeface="Arial" pitchFamily="34"/>
              </a:rPr>
              <a:t>)</a:t>
            </a:r>
          </a:p>
          <a:p>
            <a:pPr marL="169858" lvl="0" indent="0" algn="just" defTabSz="685800">
              <a:spcBef>
                <a:spcPts val="750"/>
              </a:spcBef>
              <a:buNone/>
              <a:tabLst>
                <a:tab pos="627058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dirty="0">
              <a:latin typeface="Arial" pitchFamily="34"/>
              <a:cs typeface="Arial" pitchFamily="34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17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19E01B-635A-4362-A40A-7E7D8CE50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919261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III. RÉSULTATS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C81B6A-F22E-4194-9C8F-D9850B7A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358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1484785"/>
            <a:ext cx="748883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750"/>
              </a:spcBef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Oiseaux capturés :</a:t>
            </a:r>
          </a:p>
          <a:p>
            <a:pPr marL="450850" lvl="0" indent="-177800">
              <a:spcBef>
                <a:spcPts val="750"/>
              </a:spcBef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atin typeface="Arial" pitchFamily="34"/>
                <a:cs typeface="Arial" pitchFamily="34"/>
              </a:rPr>
              <a:t>366 oiseaux capturés</a:t>
            </a:r>
          </a:p>
          <a:p>
            <a:pPr marL="450850" lvl="0" indent="-177800">
              <a:spcBef>
                <a:spcPts val="750"/>
              </a:spcBef>
              <a:buSzPct val="100000"/>
              <a:buFont typeface="Arial" pitchFamily="34"/>
              <a:buChar char="•"/>
              <a:tabLst>
                <a:tab pos="519906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latin typeface="Arial" pitchFamily="34"/>
                <a:cs typeface="Arial" pitchFamily="34"/>
              </a:rPr>
              <a:t>352 </a:t>
            </a:r>
            <a:r>
              <a:rPr lang="fr-FR" sz="2400" dirty="0">
                <a:latin typeface="Arial" pitchFamily="34"/>
                <a:cs typeface="Arial" pitchFamily="34"/>
              </a:rPr>
              <a:t>sérums analysés</a:t>
            </a:r>
          </a:p>
          <a:p>
            <a:pPr marL="450850" lvl="0" indent="-177800">
              <a:spcBef>
                <a:spcPts val="750"/>
              </a:spcBef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latin typeface="Arial" pitchFamily="34"/>
                <a:cs typeface="Arial" pitchFamily="34"/>
              </a:rPr>
              <a:t>41</a:t>
            </a:r>
            <a:r>
              <a:rPr lang="fr-FR" sz="2400" dirty="0">
                <a:latin typeface="Arial" pitchFamily="34"/>
                <a:cs typeface="Arial" pitchFamily="34"/>
              </a:rPr>
              <a:t> espèces appartenant à  10 Ordres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3645026"/>
            <a:ext cx="813690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600"/>
              </a:spcAft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kern="0" dirty="0">
                <a:solidFill>
                  <a:srgbClr val="FD51D0"/>
                </a:solidFill>
                <a:latin typeface="Arial" pitchFamily="34"/>
                <a:cs typeface="Arial" pitchFamily="34"/>
              </a:rPr>
              <a:t>Résultats sérologiques :</a:t>
            </a:r>
          </a:p>
          <a:p>
            <a:pPr marL="342900" lvl="0" indent="-342900">
              <a:spcAft>
                <a:spcPts val="600"/>
              </a:spcAft>
              <a:buSzPct val="100000"/>
              <a:buFont typeface="Wingdings" pitchFamily="2"/>
              <a:buChar char="Ø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kern="0" dirty="0">
                <a:solidFill>
                  <a:schemeClr val="accent3">
                    <a:lumMod val="50000"/>
                  </a:schemeClr>
                </a:solidFill>
                <a:latin typeface="Arial" pitchFamily="34"/>
                <a:cs typeface="Arial" pitchFamily="34"/>
              </a:rPr>
              <a:t>Test ELISA :</a:t>
            </a:r>
          </a:p>
          <a:p>
            <a:pPr marL="285750" lvl="0" indent="-285750">
              <a:spcAft>
                <a:spcPts val="600"/>
              </a:spcAft>
              <a:buSzPct val="100000"/>
              <a:buFont typeface="Wingdings" pitchFamily="2"/>
              <a:buChar char="§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kern="0" dirty="0">
                <a:latin typeface="Arial" pitchFamily="34"/>
                <a:cs typeface="Arial" pitchFamily="34"/>
              </a:rPr>
              <a:t>Séroprévalence: </a:t>
            </a:r>
            <a:r>
              <a:rPr lang="fr-FR" sz="2400" b="1" kern="0" dirty="0">
                <a:solidFill>
                  <a:srgbClr val="FD51D0"/>
                </a:solidFill>
                <a:latin typeface="Arial" pitchFamily="34"/>
                <a:cs typeface="Arial" pitchFamily="34"/>
              </a:rPr>
              <a:t>12,5%</a:t>
            </a:r>
            <a:r>
              <a:rPr lang="fr-FR" sz="2400" b="1" kern="0" dirty="0">
                <a:latin typeface="Arial" pitchFamily="34"/>
                <a:cs typeface="Arial" pitchFamily="34"/>
              </a:rPr>
              <a:t> </a:t>
            </a:r>
            <a:r>
              <a:rPr lang="fr-FR" sz="2400" kern="0" dirty="0">
                <a:latin typeface="Arial" pitchFamily="34"/>
                <a:cs typeface="Arial" pitchFamily="34"/>
              </a:rPr>
              <a:t>(44/352, [IC 95% 11.0 - 14.0] )</a:t>
            </a:r>
          </a:p>
          <a:p>
            <a:pPr marL="285750" lvl="0" indent="-285750">
              <a:spcAft>
                <a:spcPts val="600"/>
              </a:spcAft>
              <a:buSzPct val="100000"/>
              <a:buFont typeface="Wingdings" pitchFamily="2"/>
              <a:buChar char="§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kern="0" dirty="0">
                <a:latin typeface="Arial" pitchFamily="34"/>
                <a:cs typeface="Arial" pitchFamily="34"/>
              </a:rPr>
              <a:t>19</a:t>
            </a:r>
            <a:r>
              <a:rPr lang="en-US" sz="2400" kern="0" dirty="0">
                <a:latin typeface="Arial" pitchFamily="34"/>
                <a:cs typeface="Arial" pitchFamily="34"/>
              </a:rPr>
              <a:t> /41 </a:t>
            </a:r>
            <a:r>
              <a:rPr lang="en-US" sz="2400" kern="0" dirty="0" err="1">
                <a:latin typeface="Arial" pitchFamily="34"/>
                <a:cs typeface="Arial" pitchFamily="34"/>
              </a:rPr>
              <a:t>espèces</a:t>
            </a:r>
            <a:r>
              <a:rPr lang="en-US" sz="2400" kern="0" dirty="0">
                <a:latin typeface="Arial" pitchFamily="34"/>
                <a:cs typeface="Arial" pitchFamily="34"/>
              </a:rPr>
              <a:t> </a:t>
            </a:r>
            <a:r>
              <a:rPr lang="en-US" sz="2400" kern="0" dirty="0" err="1">
                <a:latin typeface="Arial" pitchFamily="34"/>
                <a:cs typeface="Arial" pitchFamily="34"/>
              </a:rPr>
              <a:t>ont</a:t>
            </a:r>
            <a:r>
              <a:rPr lang="en-US" sz="2400" kern="0" dirty="0">
                <a:latin typeface="Arial" pitchFamily="34"/>
                <a:cs typeface="Arial" pitchFamily="34"/>
              </a:rPr>
              <a:t> au </a:t>
            </a:r>
            <a:r>
              <a:rPr lang="en-US" sz="2400" kern="0" dirty="0" err="1">
                <a:latin typeface="Arial" pitchFamily="34"/>
                <a:cs typeface="Arial" pitchFamily="34"/>
              </a:rPr>
              <a:t>moins</a:t>
            </a:r>
            <a:r>
              <a:rPr lang="en-US" sz="2400" kern="0" dirty="0">
                <a:latin typeface="Arial" pitchFamily="34"/>
                <a:cs typeface="Arial" pitchFamily="34"/>
              </a:rPr>
              <a:t> 1 </a:t>
            </a:r>
            <a:r>
              <a:rPr lang="en-US" sz="2400" kern="0" dirty="0" err="1">
                <a:latin typeface="Arial" pitchFamily="34"/>
                <a:cs typeface="Arial" pitchFamily="34"/>
              </a:rPr>
              <a:t>individu</a:t>
            </a:r>
            <a:r>
              <a:rPr lang="en-US" sz="2400" kern="0" dirty="0">
                <a:latin typeface="Arial" pitchFamily="34"/>
                <a:cs typeface="Arial" pitchFamily="34"/>
              </a:rPr>
              <a:t> </a:t>
            </a:r>
            <a:r>
              <a:rPr lang="en-US" sz="2400" kern="0" dirty="0" err="1">
                <a:latin typeface="Arial" pitchFamily="34"/>
                <a:cs typeface="Arial" pitchFamily="34"/>
              </a:rPr>
              <a:t>séropositif</a:t>
            </a:r>
            <a:endParaRPr lang="en-US" sz="2400" kern="0" dirty="0">
              <a:latin typeface="Arial" pitchFamily="34"/>
              <a:cs typeface="Arial" pitchFamily="34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0" y="980728"/>
            <a:ext cx="9144000" cy="2267438"/>
          </a:xfrm>
        </p:spPr>
        <p:txBody>
          <a:bodyPr>
            <a:noAutofit/>
          </a:bodyPr>
          <a:lstStyle/>
          <a:p>
            <a:pPr lvl="0"/>
            <a:r>
              <a:rPr lang="fr-FR" sz="2800" b="1" dirty="0">
                <a:solidFill>
                  <a:schemeClr val="accent3">
                    <a:lumMod val="50000"/>
                  </a:schemeClr>
                </a:solidFill>
                <a:latin typeface="Arial" pitchFamily="34"/>
                <a:cs typeface="Arial" pitchFamily="34"/>
              </a:rPr>
              <a:t>SÉROPRÉVALENCE ET FACTEURS D’EXPOSITION AU VIRUS DU NIL OCCIDENTAL CHEZ LES OISEAUX SAUVAGES DANS QUATRE RÉGIONS DE MADAGASCAR</a:t>
            </a:r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1"/>
          </p:nvPr>
        </p:nvSpPr>
        <p:spPr>
          <a:xfrm>
            <a:off x="323524" y="3284984"/>
            <a:ext cx="8640961" cy="3168355"/>
          </a:xfrm>
        </p:spPr>
        <p:txBody>
          <a:bodyPr anchorCtr="0">
            <a:normAutofit fontScale="92500" lnSpcReduction="1000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Thèse pour l’obtention du diplôme de Doctorat en Médecine Vétérinaire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Présentée et soutenue publiquement par :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Mademoiselle</a:t>
            </a:r>
            <a:r>
              <a:rPr lang="fr-FR" sz="1800" dirty="0">
                <a:solidFill>
                  <a:srgbClr val="000000"/>
                </a:solidFill>
                <a:latin typeface="Arial" pitchFamily="34"/>
                <a:cs typeface="Arial" pitchFamily="34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RASAMOELINA Voahangielisoa Miatrana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endParaRPr lang="fr-FR" sz="1800" dirty="0">
              <a:solidFill>
                <a:srgbClr val="000000"/>
              </a:solidFill>
              <a:latin typeface="Arial" pitchFamily="34"/>
              <a:cs typeface="Arial" pitchFamily="34"/>
            </a:endParaRP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Membres du Jury 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endParaRPr lang="fr-FR" sz="1800" dirty="0">
              <a:solidFill>
                <a:srgbClr val="000000"/>
              </a:solidFill>
              <a:latin typeface="Arial" pitchFamily="34"/>
              <a:cs typeface="Arial" pitchFamily="34"/>
            </a:endParaRPr>
          </a:p>
          <a:p>
            <a:pPr lvl="0" algn="l">
              <a:lnSpc>
                <a:spcPct val="114000"/>
              </a:lnSpc>
              <a:spcBef>
                <a:spcPts val="0"/>
              </a:spcBef>
            </a:pP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Président	 : Professeur RATSIMBAZAFY Jonah Henri</a:t>
            </a:r>
          </a:p>
          <a:p>
            <a:pPr lvl="0" algn="l">
              <a:lnSpc>
                <a:spcPct val="114000"/>
              </a:lnSpc>
              <a:spcBef>
                <a:spcPts val="0"/>
              </a:spcBef>
            </a:pP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Juges		 : Professeur RENÉ DE ROLAND Lily-</a:t>
            </a:r>
            <a:r>
              <a:rPr lang="fr-FR" sz="1800" dirty="0" err="1">
                <a:solidFill>
                  <a:schemeClr val="tx1"/>
                </a:solidFill>
                <a:latin typeface="Arial" pitchFamily="34"/>
                <a:cs typeface="Arial" pitchFamily="34"/>
              </a:rPr>
              <a:t>Arison</a:t>
            </a: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					 : Professeur RAKOTOVAO </a:t>
            </a:r>
            <a:r>
              <a:rPr lang="fr-FR" sz="1800" dirty="0" err="1">
                <a:solidFill>
                  <a:schemeClr val="tx1"/>
                </a:solidFill>
                <a:latin typeface="Arial" pitchFamily="34"/>
                <a:cs typeface="Arial" pitchFamily="34"/>
              </a:rPr>
              <a:t>Andriamiadana</a:t>
            </a: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 Luc</a:t>
            </a:r>
          </a:p>
          <a:p>
            <a:pPr lvl="0" algn="l">
              <a:lnSpc>
                <a:spcPct val="114000"/>
              </a:lnSpc>
              <a:spcBef>
                <a:spcPts val="0"/>
              </a:spcBef>
            </a:pP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Rapporteur</a:t>
            </a:r>
            <a:r>
              <a:rPr lang="fr-FR" sz="1800" dirty="0">
                <a:solidFill>
                  <a:srgbClr val="000000"/>
                </a:solidFill>
                <a:latin typeface="Arial" pitchFamily="34"/>
                <a:cs typeface="Arial" pitchFamily="34"/>
              </a:rPr>
              <a:t>	</a:t>
            </a:r>
            <a:r>
              <a:rPr lang="fr-FR" sz="1800" dirty="0">
                <a:latin typeface="Arial" pitchFamily="34"/>
                <a:cs typeface="Arial" pitchFamily="34"/>
              </a:rPr>
              <a:t> </a:t>
            </a:r>
            <a:r>
              <a:rPr lang="fr-FR" sz="1800" dirty="0">
                <a:solidFill>
                  <a:schemeClr val="tx1"/>
                </a:solidFill>
                <a:latin typeface="Arial" pitchFamily="34"/>
                <a:cs typeface="Arial" pitchFamily="34"/>
              </a:rPr>
              <a:t>: Docteur GUIS Hélène</a:t>
            </a:r>
          </a:p>
          <a:p>
            <a:pPr lvl="0" algn="l">
              <a:spcBef>
                <a:spcPts val="400"/>
              </a:spcBef>
            </a:pPr>
            <a:endParaRPr lang="fr-FR" sz="1800" dirty="0">
              <a:latin typeface="Arial" pitchFamily="34"/>
              <a:cs typeface="Arial" pitchFamily="34"/>
            </a:endParaRPr>
          </a:p>
        </p:txBody>
      </p:sp>
      <p:pic>
        <p:nvPicPr>
          <p:cNvPr id="4" name="Picture 5" descr="D:\biblio\mal inf\fac med\image fac med\Copy of logo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09" y="-27777"/>
            <a:ext cx="1032300" cy="103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97534" y="0"/>
            <a:ext cx="1046465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7767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530014" y="609000"/>
            <a:ext cx="5453737" cy="461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itchFamily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D51D0"/>
                </a:solidFill>
                <a:uFillTx/>
                <a:latin typeface="Arial" pitchFamily="34"/>
                <a:cs typeface="Arial" pitchFamily="34"/>
              </a:rPr>
              <a:t>Test de </a:t>
            </a:r>
            <a:r>
              <a:rPr lang="en-US" sz="2400" b="1" i="0" u="none" strike="noStrike" kern="0" cap="none" spc="0" baseline="0" dirty="0" err="1">
                <a:solidFill>
                  <a:srgbClr val="FD51D0"/>
                </a:solidFill>
                <a:uFillTx/>
                <a:latin typeface="Arial" pitchFamily="34"/>
                <a:cs typeface="Arial" pitchFamily="34"/>
              </a:rPr>
              <a:t>séroneutralisation</a:t>
            </a:r>
            <a:r>
              <a:rPr lang="en-US" sz="2400" b="1" i="0" u="none" strike="noStrike" kern="0" cap="none" spc="0" baseline="0" dirty="0">
                <a:solidFill>
                  <a:srgbClr val="FD51D0"/>
                </a:solidFill>
                <a:uFillTx/>
                <a:latin typeface="Arial" pitchFamily="34"/>
                <a:cs typeface="Arial" pitchFamily="34"/>
              </a:rPr>
              <a:t> (SNT): </a:t>
            </a:r>
          </a:p>
        </p:txBody>
      </p:sp>
      <p:sp>
        <p:nvSpPr>
          <p:cNvPr id="7" name="Forme libre 6"/>
          <p:cNvSpPr/>
          <p:nvPr/>
        </p:nvSpPr>
        <p:spPr>
          <a:xfrm>
            <a:off x="304881" y="4220759"/>
            <a:ext cx="2334065" cy="8713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36187"/>
              <a:gd name="f7" fmla="val 712066"/>
              <a:gd name="f8" fmla="val 71207"/>
              <a:gd name="f9" fmla="val 31880"/>
              <a:gd name="f10" fmla="val 2064980"/>
              <a:gd name="f11" fmla="val 2104307"/>
              <a:gd name="f12" fmla="val 640859"/>
              <a:gd name="f13" fmla="val 680186"/>
              <a:gd name="f14" fmla="+- 0 0 -90"/>
              <a:gd name="f15" fmla="*/ f3 1 2136187"/>
              <a:gd name="f16" fmla="*/ f4 1 712066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2136187"/>
              <a:gd name="f25" fmla="*/ f21 1 712066"/>
              <a:gd name="f26" fmla="*/ 0 f22 1"/>
              <a:gd name="f27" fmla="*/ 71207 f21 1"/>
              <a:gd name="f28" fmla="*/ 71207 f22 1"/>
              <a:gd name="f29" fmla="*/ 0 f21 1"/>
              <a:gd name="f30" fmla="*/ 2064980 f22 1"/>
              <a:gd name="f31" fmla="*/ 2136187 f22 1"/>
              <a:gd name="f32" fmla="*/ 640859 f21 1"/>
              <a:gd name="f33" fmla="*/ 712066 f21 1"/>
              <a:gd name="f34" fmla="+- f23 0 f1"/>
              <a:gd name="f35" fmla="*/ f26 1 2136187"/>
              <a:gd name="f36" fmla="*/ f27 1 712066"/>
              <a:gd name="f37" fmla="*/ f28 1 2136187"/>
              <a:gd name="f38" fmla="*/ f29 1 712066"/>
              <a:gd name="f39" fmla="*/ f30 1 2136187"/>
              <a:gd name="f40" fmla="*/ f31 1 2136187"/>
              <a:gd name="f41" fmla="*/ f32 1 712066"/>
              <a:gd name="f42" fmla="*/ f33 1 712066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2136187" h="712066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solidFill>
            <a:schemeClr val="bg1"/>
          </a:solidFill>
          <a:ln w="25402">
            <a:solidFill>
              <a:schemeClr val="tx1"/>
            </a:solidFill>
            <a:prstDash val="solid"/>
          </a:ln>
        </p:spPr>
        <p:txBody>
          <a:bodyPr vert="horz" wrap="square" lIns="32287" tIns="32287" rIns="32287" bIns="32287" anchor="ctr" anchorCtr="1" compatLnSpc="1"/>
          <a:lstStyle/>
          <a:p>
            <a:pPr marL="0" marR="0" lvl="0" indent="0" algn="ctr" defTabSz="800100" rtl="0" fontAlgn="auto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35 échantillons</a:t>
            </a:r>
            <a:endParaRPr lang="fr-FR" sz="1800" b="0" i="0" u="none" strike="noStrike" kern="1200" cap="none" spc="0" baseline="0" dirty="0"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Forme libre 7"/>
          <p:cNvSpPr/>
          <p:nvPr/>
        </p:nvSpPr>
        <p:spPr>
          <a:xfrm rot="18257937">
            <a:off x="2220639" y="3855207"/>
            <a:ext cx="1870020" cy="7080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28214"/>
              <a:gd name="f7" fmla="val 64799"/>
              <a:gd name="f8" fmla="val 32399"/>
              <a:gd name="f9" fmla="+- 0 0 -90"/>
              <a:gd name="f10" fmla="*/ f3 1 1528214"/>
              <a:gd name="f11" fmla="*/ f4 1 64799"/>
              <a:gd name="f12" fmla="val f5"/>
              <a:gd name="f13" fmla="val f6"/>
              <a:gd name="f14" fmla="val f7"/>
              <a:gd name="f15" fmla="*/ f9 f0 1"/>
              <a:gd name="f16" fmla="+- f14 0 f12"/>
              <a:gd name="f17" fmla="+- f13 0 f12"/>
              <a:gd name="f18" fmla="*/ f15 1 f2"/>
              <a:gd name="f19" fmla="*/ f17 1 1528214"/>
              <a:gd name="f20" fmla="*/ f16 1 64799"/>
              <a:gd name="f21" fmla="*/ 0 f17 1"/>
              <a:gd name="f22" fmla="*/ 32399 f16 1"/>
              <a:gd name="f23" fmla="*/ 1528214 f17 1"/>
              <a:gd name="f24" fmla="+- f18 0 f1"/>
              <a:gd name="f25" fmla="*/ f21 1 1528214"/>
              <a:gd name="f26" fmla="*/ f22 1 64799"/>
              <a:gd name="f27" fmla="*/ f23 1 1528214"/>
              <a:gd name="f28" fmla="*/ f12 1 f19"/>
              <a:gd name="f29" fmla="*/ f13 1 f19"/>
              <a:gd name="f30" fmla="*/ f12 1 f20"/>
              <a:gd name="f31" fmla="*/ f14 1 f20"/>
              <a:gd name="f32" fmla="*/ f25 1 f19"/>
              <a:gd name="f33" fmla="*/ f26 1 f20"/>
              <a:gd name="f34" fmla="*/ f27 1 f19"/>
              <a:gd name="f35" fmla="*/ f28 f10 1"/>
              <a:gd name="f36" fmla="*/ f29 f10 1"/>
              <a:gd name="f37" fmla="*/ f31 f11 1"/>
              <a:gd name="f38" fmla="*/ f30 f11 1"/>
              <a:gd name="f39" fmla="*/ f32 f10 1"/>
              <a:gd name="f40" fmla="*/ f33 f11 1"/>
              <a:gd name="f41" fmla="*/ f34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9" y="f40"/>
              </a:cxn>
              <a:cxn ang="f24">
                <a:pos x="f41" y="f40"/>
              </a:cxn>
            </a:cxnLst>
            <a:rect l="f35" t="f38" r="f36" b="f37"/>
            <a:pathLst>
              <a:path w="1528214" h="64799">
                <a:moveTo>
                  <a:pt x="f5" y="f8"/>
                </a:moveTo>
                <a:lnTo>
                  <a:pt x="f6" y="f8"/>
                </a:lnTo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738597" tIns="0" rIns="738597" bIns="0" anchor="ctr" anchorCtr="1" compatLnSpc="1"/>
          <a:lstStyle/>
          <a:p>
            <a:pPr marL="0" marR="0" lvl="0" indent="0" algn="ctr" defTabSz="222254" rtl="0" fontAlgn="auto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9" name="Forme libre 8"/>
          <p:cNvSpPr/>
          <p:nvPr/>
        </p:nvSpPr>
        <p:spPr>
          <a:xfrm>
            <a:off x="3677874" y="2810936"/>
            <a:ext cx="2043966" cy="7630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870681"/>
              <a:gd name="f7" fmla="val 623556"/>
              <a:gd name="f8" fmla="val 62356"/>
              <a:gd name="f9" fmla="val 27918"/>
              <a:gd name="f10" fmla="val 1808325"/>
              <a:gd name="f11" fmla="val 1842763"/>
              <a:gd name="f12" fmla="val 561200"/>
              <a:gd name="f13" fmla="val 595638"/>
              <a:gd name="f14" fmla="+- 0 0 -90"/>
              <a:gd name="f15" fmla="*/ f3 1 1870681"/>
              <a:gd name="f16" fmla="*/ f4 1 623556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870681"/>
              <a:gd name="f25" fmla="*/ f21 1 623556"/>
              <a:gd name="f26" fmla="*/ 0 f22 1"/>
              <a:gd name="f27" fmla="*/ 62356 f21 1"/>
              <a:gd name="f28" fmla="*/ 62356 f22 1"/>
              <a:gd name="f29" fmla="*/ 0 f21 1"/>
              <a:gd name="f30" fmla="*/ 1808325 f22 1"/>
              <a:gd name="f31" fmla="*/ 1870681 f22 1"/>
              <a:gd name="f32" fmla="*/ 561200 f21 1"/>
              <a:gd name="f33" fmla="*/ 623556 f21 1"/>
              <a:gd name="f34" fmla="+- f23 0 f1"/>
              <a:gd name="f35" fmla="*/ f26 1 1870681"/>
              <a:gd name="f36" fmla="*/ f27 1 623556"/>
              <a:gd name="f37" fmla="*/ f28 1 1870681"/>
              <a:gd name="f38" fmla="*/ f29 1 623556"/>
              <a:gd name="f39" fmla="*/ f30 1 1870681"/>
              <a:gd name="f40" fmla="*/ f31 1 1870681"/>
              <a:gd name="f41" fmla="*/ f32 1 623556"/>
              <a:gd name="f42" fmla="*/ f33 1 623556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870681" h="623556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25402">
            <a:solidFill>
              <a:srgbClr val="FF0000"/>
            </a:solidFill>
            <a:prstDash val="solid"/>
          </a:ln>
        </p:spPr>
        <p:txBody>
          <a:bodyPr vert="horz" wrap="square" lIns="30961" tIns="30961" rIns="30961" bIns="30961" anchor="ctr" anchorCtr="1" compatLnSpc="1"/>
          <a:lstStyle/>
          <a:p>
            <a:pPr marL="0" marR="0" lvl="0" indent="0" algn="ctr" defTabSz="888997" rtl="0" fontAlgn="auto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20</a:t>
            </a:r>
            <a:r>
              <a:rPr lang="fr-FR" sz="20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  positifs</a:t>
            </a:r>
          </a:p>
        </p:txBody>
      </p:sp>
      <p:sp>
        <p:nvSpPr>
          <p:cNvPr id="10" name="Forme libre 9"/>
          <p:cNvSpPr/>
          <p:nvPr/>
        </p:nvSpPr>
        <p:spPr>
          <a:xfrm rot="18982069">
            <a:off x="5621902" y="2873166"/>
            <a:ext cx="723720" cy="792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62361"/>
              <a:gd name="f7" fmla="val 64799"/>
              <a:gd name="f8" fmla="val 32399"/>
              <a:gd name="f9" fmla="+- 0 0 -90"/>
              <a:gd name="f10" fmla="*/ f3 1 662361"/>
              <a:gd name="f11" fmla="*/ f4 1 64799"/>
              <a:gd name="f12" fmla="val f5"/>
              <a:gd name="f13" fmla="val f6"/>
              <a:gd name="f14" fmla="val f7"/>
              <a:gd name="f15" fmla="*/ f9 f0 1"/>
              <a:gd name="f16" fmla="+- f14 0 f12"/>
              <a:gd name="f17" fmla="+- f13 0 f12"/>
              <a:gd name="f18" fmla="*/ f15 1 f2"/>
              <a:gd name="f19" fmla="*/ f17 1 662361"/>
              <a:gd name="f20" fmla="*/ f16 1 64799"/>
              <a:gd name="f21" fmla="*/ 0 f17 1"/>
              <a:gd name="f22" fmla="*/ 32399 f16 1"/>
              <a:gd name="f23" fmla="*/ 662361 f17 1"/>
              <a:gd name="f24" fmla="+- f18 0 f1"/>
              <a:gd name="f25" fmla="*/ f21 1 662361"/>
              <a:gd name="f26" fmla="*/ f22 1 64799"/>
              <a:gd name="f27" fmla="*/ f23 1 662361"/>
              <a:gd name="f28" fmla="*/ f12 1 f19"/>
              <a:gd name="f29" fmla="*/ f13 1 f19"/>
              <a:gd name="f30" fmla="*/ f12 1 f20"/>
              <a:gd name="f31" fmla="*/ f14 1 f20"/>
              <a:gd name="f32" fmla="*/ f25 1 f19"/>
              <a:gd name="f33" fmla="*/ f26 1 f20"/>
              <a:gd name="f34" fmla="*/ f27 1 f19"/>
              <a:gd name="f35" fmla="*/ f28 f10 1"/>
              <a:gd name="f36" fmla="*/ f29 f10 1"/>
              <a:gd name="f37" fmla="*/ f31 f11 1"/>
              <a:gd name="f38" fmla="*/ f30 f11 1"/>
              <a:gd name="f39" fmla="*/ f32 f10 1"/>
              <a:gd name="f40" fmla="*/ f33 f11 1"/>
              <a:gd name="f41" fmla="*/ f34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9" y="f40"/>
              </a:cxn>
              <a:cxn ang="f24">
                <a:pos x="f41" y="f40"/>
              </a:cxn>
            </a:cxnLst>
            <a:rect l="f35" t="f38" r="f36" b="f37"/>
            <a:pathLst>
              <a:path w="662361" h="64799">
                <a:moveTo>
                  <a:pt x="f5" y="f8"/>
                </a:moveTo>
                <a:lnTo>
                  <a:pt x="f6" y="f8"/>
                </a:lnTo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327318" tIns="15837" rIns="327318" bIns="15837" anchor="ctr" anchorCtr="1" compatLnSpc="1"/>
          <a:lstStyle/>
          <a:p>
            <a:pPr marL="0" marR="0" lvl="0" indent="0" algn="ctr" defTabSz="222254" rtl="0" fontAlgn="auto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6245661" y="2413095"/>
            <a:ext cx="1572139" cy="4401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438855"/>
              <a:gd name="f7" fmla="val 359720"/>
              <a:gd name="f8" fmla="val 35972"/>
              <a:gd name="f9" fmla="val 16105"/>
              <a:gd name="f10" fmla="val 1402883"/>
              <a:gd name="f11" fmla="val 1422750"/>
              <a:gd name="f12" fmla="val 323748"/>
              <a:gd name="f13" fmla="val 343615"/>
              <a:gd name="f14" fmla="+- 0 0 -90"/>
              <a:gd name="f15" fmla="*/ f3 1 1438855"/>
              <a:gd name="f16" fmla="*/ f4 1 359720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438855"/>
              <a:gd name="f25" fmla="*/ f21 1 359720"/>
              <a:gd name="f26" fmla="*/ 0 f22 1"/>
              <a:gd name="f27" fmla="*/ 35972 f21 1"/>
              <a:gd name="f28" fmla="*/ 35972 f22 1"/>
              <a:gd name="f29" fmla="*/ 0 f21 1"/>
              <a:gd name="f30" fmla="*/ 1402883 f22 1"/>
              <a:gd name="f31" fmla="*/ 1438855 f22 1"/>
              <a:gd name="f32" fmla="*/ 323748 f21 1"/>
              <a:gd name="f33" fmla="*/ 359720 f21 1"/>
              <a:gd name="f34" fmla="+- f23 0 f1"/>
              <a:gd name="f35" fmla="*/ f26 1 1438855"/>
              <a:gd name="f36" fmla="*/ f27 1 359720"/>
              <a:gd name="f37" fmla="*/ f28 1 1438855"/>
              <a:gd name="f38" fmla="*/ f29 1 359720"/>
              <a:gd name="f39" fmla="*/ f30 1 1438855"/>
              <a:gd name="f40" fmla="*/ f31 1 1438855"/>
              <a:gd name="f41" fmla="*/ f32 1 359720"/>
              <a:gd name="f42" fmla="*/ f33 1 359720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438855" h="359720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12701">
            <a:solidFill>
              <a:srgbClr val="FF0000"/>
            </a:solidFill>
            <a:prstDash val="solid"/>
            <a:miter/>
          </a:ln>
        </p:spPr>
        <p:txBody>
          <a:bodyPr vert="horz" wrap="square" lIns="24505" tIns="24505" rIns="24505" bIns="24505" anchor="ctr" anchorCtr="1" compatLnSpc="1"/>
          <a:lstStyle/>
          <a:p>
            <a:pPr marL="0" marR="0" lvl="0" indent="0" algn="ctr" defTabSz="977895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200" b="1" i="0" u="none" strike="noStrike" kern="1200" cap="none" spc="0" baseline="0" dirty="0">
                <a:uFillTx/>
                <a:latin typeface="Calibri"/>
              </a:rPr>
              <a:t>15 </a:t>
            </a:r>
            <a:r>
              <a:rPr lang="fr-FR" sz="2200" b="1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positifs</a:t>
            </a:r>
          </a:p>
        </p:txBody>
      </p:sp>
      <p:sp>
        <p:nvSpPr>
          <p:cNvPr id="12" name="Forme libre 11"/>
          <p:cNvSpPr/>
          <p:nvPr/>
        </p:nvSpPr>
        <p:spPr>
          <a:xfrm rot="86769">
            <a:off x="5721761" y="3160218"/>
            <a:ext cx="523980" cy="792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9560"/>
              <a:gd name="f7" fmla="val 64799"/>
              <a:gd name="f8" fmla="val 32399"/>
              <a:gd name="f9" fmla="+- 0 0 -90"/>
              <a:gd name="f10" fmla="*/ f3 1 479560"/>
              <a:gd name="f11" fmla="*/ f4 1 64799"/>
              <a:gd name="f12" fmla="val f5"/>
              <a:gd name="f13" fmla="val f6"/>
              <a:gd name="f14" fmla="val f7"/>
              <a:gd name="f15" fmla="*/ f9 f0 1"/>
              <a:gd name="f16" fmla="+- f14 0 f12"/>
              <a:gd name="f17" fmla="+- f13 0 f12"/>
              <a:gd name="f18" fmla="*/ f15 1 f2"/>
              <a:gd name="f19" fmla="*/ f17 1 479560"/>
              <a:gd name="f20" fmla="*/ f16 1 64799"/>
              <a:gd name="f21" fmla="*/ 0 f17 1"/>
              <a:gd name="f22" fmla="*/ 32399 f16 1"/>
              <a:gd name="f23" fmla="*/ 479560 f17 1"/>
              <a:gd name="f24" fmla="+- f18 0 f1"/>
              <a:gd name="f25" fmla="*/ f21 1 479560"/>
              <a:gd name="f26" fmla="*/ f22 1 64799"/>
              <a:gd name="f27" fmla="*/ f23 1 479560"/>
              <a:gd name="f28" fmla="*/ f12 1 f19"/>
              <a:gd name="f29" fmla="*/ f13 1 f19"/>
              <a:gd name="f30" fmla="*/ f12 1 f20"/>
              <a:gd name="f31" fmla="*/ f14 1 f20"/>
              <a:gd name="f32" fmla="*/ f25 1 f19"/>
              <a:gd name="f33" fmla="*/ f26 1 f20"/>
              <a:gd name="f34" fmla="*/ f27 1 f19"/>
              <a:gd name="f35" fmla="*/ f28 f10 1"/>
              <a:gd name="f36" fmla="*/ f29 f10 1"/>
              <a:gd name="f37" fmla="*/ f31 f11 1"/>
              <a:gd name="f38" fmla="*/ f30 f11 1"/>
              <a:gd name="f39" fmla="*/ f32 f10 1"/>
              <a:gd name="f40" fmla="*/ f33 f11 1"/>
              <a:gd name="f41" fmla="*/ f34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9" y="f40"/>
              </a:cxn>
              <a:cxn ang="f24">
                <a:pos x="f41" y="f40"/>
              </a:cxn>
            </a:cxnLst>
            <a:rect l="f35" t="f38" r="f36" b="f37"/>
            <a:pathLst>
              <a:path w="479560" h="64799">
                <a:moveTo>
                  <a:pt x="f5" y="f8"/>
                </a:moveTo>
                <a:lnTo>
                  <a:pt x="f6" y="f8"/>
                </a:lnTo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240487" tIns="20409" rIns="240487" bIns="20409" anchor="ctr" anchorCtr="1" compatLnSpc="1"/>
          <a:lstStyle/>
          <a:p>
            <a:pPr marL="0" marR="0" lvl="0" indent="0" algn="ctr" defTabSz="222254" rtl="0" fontAlgn="auto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3" name="Forme libre 12"/>
          <p:cNvSpPr/>
          <p:nvPr/>
        </p:nvSpPr>
        <p:spPr>
          <a:xfrm>
            <a:off x="6245661" y="2987178"/>
            <a:ext cx="1572139" cy="4401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438855"/>
              <a:gd name="f7" fmla="val 359720"/>
              <a:gd name="f8" fmla="val 35972"/>
              <a:gd name="f9" fmla="val 16105"/>
              <a:gd name="f10" fmla="val 1402883"/>
              <a:gd name="f11" fmla="val 1422750"/>
              <a:gd name="f12" fmla="val 323748"/>
              <a:gd name="f13" fmla="val 343615"/>
              <a:gd name="f14" fmla="+- 0 0 -90"/>
              <a:gd name="f15" fmla="*/ f3 1 1438855"/>
              <a:gd name="f16" fmla="*/ f4 1 359720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438855"/>
              <a:gd name="f25" fmla="*/ f21 1 359720"/>
              <a:gd name="f26" fmla="*/ 0 f22 1"/>
              <a:gd name="f27" fmla="*/ 35972 f21 1"/>
              <a:gd name="f28" fmla="*/ 35972 f22 1"/>
              <a:gd name="f29" fmla="*/ 0 f21 1"/>
              <a:gd name="f30" fmla="*/ 1402883 f22 1"/>
              <a:gd name="f31" fmla="*/ 1438855 f22 1"/>
              <a:gd name="f32" fmla="*/ 323748 f21 1"/>
              <a:gd name="f33" fmla="*/ 359720 f21 1"/>
              <a:gd name="f34" fmla="+- f23 0 f1"/>
              <a:gd name="f35" fmla="*/ f26 1 1438855"/>
              <a:gd name="f36" fmla="*/ f27 1 359720"/>
              <a:gd name="f37" fmla="*/ f28 1 1438855"/>
              <a:gd name="f38" fmla="*/ f29 1 359720"/>
              <a:gd name="f39" fmla="*/ f30 1 1438855"/>
              <a:gd name="f40" fmla="*/ f31 1 1438855"/>
              <a:gd name="f41" fmla="*/ f32 1 359720"/>
              <a:gd name="f42" fmla="*/ f33 1 359720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438855" h="359720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19046">
            <a:solidFill>
              <a:srgbClr val="00B050"/>
            </a:solidFill>
            <a:prstDash val="solid"/>
            <a:miter/>
          </a:ln>
        </p:spPr>
        <p:txBody>
          <a:bodyPr vert="horz" wrap="square" lIns="21332" tIns="21332" rIns="21332" bIns="21332" anchor="ctr" anchorCtr="1" compatLnSpc="1"/>
          <a:lstStyle/>
          <a:p>
            <a:pPr marL="0" marR="0" lvl="0" indent="0" algn="ctr" defTabSz="755651" rtl="0" fontAlgn="auto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700" b="0" i="0" u="none" strike="noStrike" kern="1200" cap="none" spc="0" baseline="0">
                <a:uFillTx/>
                <a:latin typeface="Calibri"/>
              </a:rPr>
              <a:t>1 </a:t>
            </a:r>
            <a:r>
              <a:rPr lang="fr-FR" sz="1800" b="0" i="0" u="none" strike="noStrike" kern="1200" cap="none" spc="0" baseline="0">
                <a:uFillTx/>
                <a:latin typeface="Arial" pitchFamily="34"/>
                <a:cs typeface="Arial" pitchFamily="34"/>
              </a:rPr>
              <a:t>négatif</a:t>
            </a:r>
            <a:endParaRPr lang="fr-FR" sz="1700" b="0" i="0" u="none" strike="noStrike" kern="1200" cap="none" spc="0" baseline="0"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Forme libre 13"/>
          <p:cNvSpPr/>
          <p:nvPr/>
        </p:nvSpPr>
        <p:spPr>
          <a:xfrm rot="2565728">
            <a:off x="5626845" y="3424546"/>
            <a:ext cx="714748" cy="792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54157"/>
              <a:gd name="f7" fmla="val 64799"/>
              <a:gd name="f8" fmla="val 32399"/>
              <a:gd name="f9" fmla="+- 0 0 -90"/>
              <a:gd name="f10" fmla="*/ f3 1 654157"/>
              <a:gd name="f11" fmla="*/ f4 1 64799"/>
              <a:gd name="f12" fmla="val f5"/>
              <a:gd name="f13" fmla="val f6"/>
              <a:gd name="f14" fmla="val f7"/>
              <a:gd name="f15" fmla="*/ f9 f0 1"/>
              <a:gd name="f16" fmla="+- f14 0 f12"/>
              <a:gd name="f17" fmla="+- f13 0 f12"/>
              <a:gd name="f18" fmla="*/ f15 1 f2"/>
              <a:gd name="f19" fmla="*/ f17 1 654157"/>
              <a:gd name="f20" fmla="*/ f16 1 64799"/>
              <a:gd name="f21" fmla="*/ 0 f17 1"/>
              <a:gd name="f22" fmla="*/ 32399 f16 1"/>
              <a:gd name="f23" fmla="*/ 654157 f17 1"/>
              <a:gd name="f24" fmla="+- f18 0 f1"/>
              <a:gd name="f25" fmla="*/ f21 1 654157"/>
              <a:gd name="f26" fmla="*/ f22 1 64799"/>
              <a:gd name="f27" fmla="*/ f23 1 654157"/>
              <a:gd name="f28" fmla="*/ f12 1 f19"/>
              <a:gd name="f29" fmla="*/ f13 1 f19"/>
              <a:gd name="f30" fmla="*/ f12 1 f20"/>
              <a:gd name="f31" fmla="*/ f14 1 f20"/>
              <a:gd name="f32" fmla="*/ f25 1 f19"/>
              <a:gd name="f33" fmla="*/ f26 1 f20"/>
              <a:gd name="f34" fmla="*/ f27 1 f19"/>
              <a:gd name="f35" fmla="*/ f28 f10 1"/>
              <a:gd name="f36" fmla="*/ f29 f10 1"/>
              <a:gd name="f37" fmla="*/ f31 f11 1"/>
              <a:gd name="f38" fmla="*/ f30 f11 1"/>
              <a:gd name="f39" fmla="*/ f32 f10 1"/>
              <a:gd name="f40" fmla="*/ f33 f11 1"/>
              <a:gd name="f41" fmla="*/ f34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9" y="f40"/>
              </a:cxn>
              <a:cxn ang="f24">
                <a:pos x="f41" y="f40"/>
              </a:cxn>
            </a:cxnLst>
            <a:rect l="f35" t="f38" r="f36" b="f37"/>
            <a:pathLst>
              <a:path w="654157" h="64799">
                <a:moveTo>
                  <a:pt x="f5" y="f8"/>
                </a:moveTo>
                <a:lnTo>
                  <a:pt x="f6" y="f8"/>
                </a:lnTo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323423" tIns="16047" rIns="323423" bIns="16047" anchor="ctr" anchorCtr="1" compatLnSpc="1"/>
          <a:lstStyle/>
          <a:p>
            <a:pPr marL="0" marR="0" lvl="0" indent="0" algn="ctr" defTabSz="222254" rtl="0" fontAlgn="auto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5" name="Forme libre 14"/>
          <p:cNvSpPr/>
          <p:nvPr/>
        </p:nvSpPr>
        <p:spPr>
          <a:xfrm>
            <a:off x="6246600" y="3515842"/>
            <a:ext cx="1570231" cy="4401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437110"/>
              <a:gd name="f7" fmla="val 359720"/>
              <a:gd name="f8" fmla="val 35972"/>
              <a:gd name="f9" fmla="val 16105"/>
              <a:gd name="f10" fmla="val 1401138"/>
              <a:gd name="f11" fmla="val 1421005"/>
              <a:gd name="f12" fmla="val 323748"/>
              <a:gd name="f13" fmla="val 343615"/>
              <a:gd name="f14" fmla="+- 0 0 -90"/>
              <a:gd name="f15" fmla="*/ f3 1 1437110"/>
              <a:gd name="f16" fmla="*/ f4 1 359720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437110"/>
              <a:gd name="f25" fmla="*/ f21 1 359720"/>
              <a:gd name="f26" fmla="*/ 0 f22 1"/>
              <a:gd name="f27" fmla="*/ 35972 f21 1"/>
              <a:gd name="f28" fmla="*/ 35972 f22 1"/>
              <a:gd name="f29" fmla="*/ 0 f21 1"/>
              <a:gd name="f30" fmla="*/ 1401138 f22 1"/>
              <a:gd name="f31" fmla="*/ 1437110 f22 1"/>
              <a:gd name="f32" fmla="*/ 323748 f21 1"/>
              <a:gd name="f33" fmla="*/ 359720 f21 1"/>
              <a:gd name="f34" fmla="+- f23 0 f1"/>
              <a:gd name="f35" fmla="*/ f26 1 1437110"/>
              <a:gd name="f36" fmla="*/ f27 1 359720"/>
              <a:gd name="f37" fmla="*/ f28 1 1437110"/>
              <a:gd name="f38" fmla="*/ f29 1 359720"/>
              <a:gd name="f39" fmla="*/ f30 1 1437110"/>
              <a:gd name="f40" fmla="*/ f31 1 1437110"/>
              <a:gd name="f41" fmla="*/ f32 1 359720"/>
              <a:gd name="f42" fmla="*/ f33 1 359720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437110" h="359720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21332" tIns="21332" rIns="21332" bIns="21332" anchor="ctr" anchorCtr="1" compatLnSpc="1"/>
          <a:lstStyle/>
          <a:p>
            <a:pPr marL="0" marR="0" lvl="0" indent="0" algn="ctr" defTabSz="755651" rtl="0" fontAlgn="auto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700" b="1" i="0" u="none" strike="noStrike" kern="1200" cap="none" spc="0" baseline="0">
                <a:uFillTx/>
                <a:latin typeface="Calibri"/>
              </a:rPr>
              <a:t>4 </a:t>
            </a:r>
            <a:r>
              <a:rPr lang="fr-FR" sz="1800" b="1" i="0" u="none" strike="noStrike" kern="1200" cap="none" spc="0" baseline="0">
                <a:uFillTx/>
                <a:latin typeface="Arial" pitchFamily="34"/>
                <a:cs typeface="Arial" pitchFamily="34"/>
              </a:rPr>
              <a:t>hémolysés</a:t>
            </a:r>
            <a:endParaRPr lang="fr-FR" sz="1700" b="1" i="0" u="none" strike="noStrike" kern="1200" cap="none" spc="0" baseline="0"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" name="Forme libre 15"/>
          <p:cNvSpPr/>
          <p:nvPr/>
        </p:nvSpPr>
        <p:spPr>
          <a:xfrm rot="15023">
            <a:off x="2638938" y="4619339"/>
            <a:ext cx="1047310" cy="792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58521"/>
              <a:gd name="f7" fmla="val 64799"/>
              <a:gd name="f8" fmla="val 32399"/>
              <a:gd name="f9" fmla="+- 0 0 -90"/>
              <a:gd name="f10" fmla="*/ f3 1 958521"/>
              <a:gd name="f11" fmla="*/ f4 1 64799"/>
              <a:gd name="f12" fmla="val f5"/>
              <a:gd name="f13" fmla="val f6"/>
              <a:gd name="f14" fmla="val f7"/>
              <a:gd name="f15" fmla="*/ f9 f0 1"/>
              <a:gd name="f16" fmla="+- f14 0 f12"/>
              <a:gd name="f17" fmla="+- f13 0 f12"/>
              <a:gd name="f18" fmla="*/ f15 1 f2"/>
              <a:gd name="f19" fmla="*/ f17 1 958521"/>
              <a:gd name="f20" fmla="*/ f16 1 64799"/>
              <a:gd name="f21" fmla="*/ 0 f17 1"/>
              <a:gd name="f22" fmla="*/ 32399 f16 1"/>
              <a:gd name="f23" fmla="*/ 958521 f17 1"/>
              <a:gd name="f24" fmla="+- f18 0 f1"/>
              <a:gd name="f25" fmla="*/ f21 1 958521"/>
              <a:gd name="f26" fmla="*/ f22 1 64799"/>
              <a:gd name="f27" fmla="*/ f23 1 958521"/>
              <a:gd name="f28" fmla="*/ f12 1 f19"/>
              <a:gd name="f29" fmla="*/ f13 1 f19"/>
              <a:gd name="f30" fmla="*/ f12 1 f20"/>
              <a:gd name="f31" fmla="*/ f14 1 f20"/>
              <a:gd name="f32" fmla="*/ f25 1 f19"/>
              <a:gd name="f33" fmla="*/ f26 1 f20"/>
              <a:gd name="f34" fmla="*/ f27 1 f19"/>
              <a:gd name="f35" fmla="*/ f28 f10 1"/>
              <a:gd name="f36" fmla="*/ f29 f10 1"/>
              <a:gd name="f37" fmla="*/ f31 f11 1"/>
              <a:gd name="f38" fmla="*/ f30 f11 1"/>
              <a:gd name="f39" fmla="*/ f32 f10 1"/>
              <a:gd name="f40" fmla="*/ f33 f11 1"/>
              <a:gd name="f41" fmla="*/ f34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9" y="f40"/>
              </a:cxn>
              <a:cxn ang="f24">
                <a:pos x="f41" y="f40"/>
              </a:cxn>
            </a:cxnLst>
            <a:rect l="f35" t="f38" r="f36" b="f37"/>
            <a:pathLst>
              <a:path w="958521" h="64799">
                <a:moveTo>
                  <a:pt x="f5" y="f8"/>
                </a:moveTo>
                <a:lnTo>
                  <a:pt x="f6" y="f8"/>
                </a:lnTo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467999" tIns="8439" rIns="467999" bIns="8439" anchor="ctr" anchorCtr="1" compatLnSpc="1"/>
          <a:lstStyle/>
          <a:p>
            <a:pPr marL="0" marR="0" lvl="0" indent="0" algn="ctr" defTabSz="222254" rtl="0" fontAlgn="auto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3686247" y="4280039"/>
            <a:ext cx="2043966" cy="7630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870681"/>
              <a:gd name="f7" fmla="val 623556"/>
              <a:gd name="f8" fmla="val 62356"/>
              <a:gd name="f9" fmla="val 27918"/>
              <a:gd name="f10" fmla="val 1808325"/>
              <a:gd name="f11" fmla="val 1842763"/>
              <a:gd name="f12" fmla="val 561200"/>
              <a:gd name="f13" fmla="val 595638"/>
              <a:gd name="f14" fmla="+- 0 0 -90"/>
              <a:gd name="f15" fmla="*/ f3 1 1870681"/>
              <a:gd name="f16" fmla="*/ f4 1 623556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870681"/>
              <a:gd name="f25" fmla="*/ f21 1 623556"/>
              <a:gd name="f26" fmla="*/ 0 f22 1"/>
              <a:gd name="f27" fmla="*/ 62356 f21 1"/>
              <a:gd name="f28" fmla="*/ 62356 f22 1"/>
              <a:gd name="f29" fmla="*/ 0 f21 1"/>
              <a:gd name="f30" fmla="*/ 1808325 f22 1"/>
              <a:gd name="f31" fmla="*/ 1870681 f22 1"/>
              <a:gd name="f32" fmla="*/ 561200 f21 1"/>
              <a:gd name="f33" fmla="*/ 623556 f21 1"/>
              <a:gd name="f34" fmla="+- f23 0 f1"/>
              <a:gd name="f35" fmla="*/ f26 1 1870681"/>
              <a:gd name="f36" fmla="*/ f27 1 623556"/>
              <a:gd name="f37" fmla="*/ f28 1 1870681"/>
              <a:gd name="f38" fmla="*/ f29 1 623556"/>
              <a:gd name="f39" fmla="*/ f30 1 1870681"/>
              <a:gd name="f40" fmla="*/ f31 1 1870681"/>
              <a:gd name="f41" fmla="*/ f32 1 623556"/>
              <a:gd name="f42" fmla="*/ f33 1 623556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870681" h="623556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25402">
            <a:solidFill>
              <a:srgbClr val="00B050"/>
            </a:solidFill>
            <a:prstDash val="solid"/>
          </a:ln>
        </p:spPr>
        <p:txBody>
          <a:bodyPr vert="horz" wrap="square" lIns="30961" tIns="30961" rIns="30961" bIns="30961" anchor="ctr" anchorCtr="1" compatLnSpc="1"/>
          <a:lstStyle/>
          <a:p>
            <a:pPr marL="0" marR="0" lvl="0" indent="0" algn="ctr" defTabSz="888997" rtl="0" fontAlgn="auto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10</a:t>
            </a:r>
            <a:r>
              <a:rPr lang="fr-FR" sz="20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 négatifs</a:t>
            </a:r>
          </a:p>
        </p:txBody>
      </p:sp>
      <p:sp>
        <p:nvSpPr>
          <p:cNvPr id="18" name="Forme libre 17"/>
          <p:cNvSpPr/>
          <p:nvPr/>
        </p:nvSpPr>
        <p:spPr>
          <a:xfrm rot="19926177">
            <a:off x="5696586" y="4470253"/>
            <a:ext cx="578840" cy="792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29765"/>
              <a:gd name="f7" fmla="val 64799"/>
              <a:gd name="f8" fmla="val 32399"/>
              <a:gd name="f9" fmla="+- 0 0 -90"/>
              <a:gd name="f10" fmla="*/ f3 1 529765"/>
              <a:gd name="f11" fmla="*/ f4 1 64799"/>
              <a:gd name="f12" fmla="val f5"/>
              <a:gd name="f13" fmla="val f6"/>
              <a:gd name="f14" fmla="val f7"/>
              <a:gd name="f15" fmla="*/ f9 f0 1"/>
              <a:gd name="f16" fmla="+- f14 0 f12"/>
              <a:gd name="f17" fmla="+- f13 0 f12"/>
              <a:gd name="f18" fmla="*/ f15 1 f2"/>
              <a:gd name="f19" fmla="*/ f17 1 529765"/>
              <a:gd name="f20" fmla="*/ f16 1 64799"/>
              <a:gd name="f21" fmla="*/ 0 f17 1"/>
              <a:gd name="f22" fmla="*/ 32399 f16 1"/>
              <a:gd name="f23" fmla="*/ 529765 f17 1"/>
              <a:gd name="f24" fmla="+- f18 0 f1"/>
              <a:gd name="f25" fmla="*/ f21 1 529765"/>
              <a:gd name="f26" fmla="*/ f22 1 64799"/>
              <a:gd name="f27" fmla="*/ f23 1 529765"/>
              <a:gd name="f28" fmla="*/ f12 1 f19"/>
              <a:gd name="f29" fmla="*/ f13 1 f19"/>
              <a:gd name="f30" fmla="*/ f12 1 f20"/>
              <a:gd name="f31" fmla="*/ f14 1 f20"/>
              <a:gd name="f32" fmla="*/ f25 1 f19"/>
              <a:gd name="f33" fmla="*/ f26 1 f20"/>
              <a:gd name="f34" fmla="*/ f27 1 f19"/>
              <a:gd name="f35" fmla="*/ f28 f10 1"/>
              <a:gd name="f36" fmla="*/ f29 f10 1"/>
              <a:gd name="f37" fmla="*/ f31 f11 1"/>
              <a:gd name="f38" fmla="*/ f30 f11 1"/>
              <a:gd name="f39" fmla="*/ f32 f10 1"/>
              <a:gd name="f40" fmla="*/ f33 f11 1"/>
              <a:gd name="f41" fmla="*/ f34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9" y="f40"/>
              </a:cxn>
              <a:cxn ang="f24">
                <a:pos x="f41" y="f40"/>
              </a:cxn>
            </a:cxnLst>
            <a:rect l="f35" t="f38" r="f36" b="f37"/>
            <a:pathLst>
              <a:path w="529765" h="64799">
                <a:moveTo>
                  <a:pt x="f5" y="f8"/>
                </a:moveTo>
                <a:lnTo>
                  <a:pt x="f6" y="f8"/>
                </a:lnTo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264334" tIns="19156" rIns="264334" bIns="19156" anchor="ctr" anchorCtr="1" compatLnSpc="1"/>
          <a:lstStyle/>
          <a:p>
            <a:pPr marL="0" marR="0" lvl="0" indent="0" algn="ctr" defTabSz="222254" rtl="0" fontAlgn="auto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19" name="Forme libre 18"/>
          <p:cNvSpPr/>
          <p:nvPr/>
        </p:nvSpPr>
        <p:spPr>
          <a:xfrm flipH="1">
            <a:off x="6241795" y="4132644"/>
            <a:ext cx="1579852" cy="45119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445913"/>
              <a:gd name="f7" fmla="val 368725"/>
              <a:gd name="f8" fmla="val 36873"/>
              <a:gd name="f9" fmla="val 16509"/>
              <a:gd name="f10" fmla="val 1409041"/>
              <a:gd name="f11" fmla="val 1429405"/>
              <a:gd name="f12" fmla="val 1445914"/>
              <a:gd name="f13" fmla="val 135200"/>
              <a:gd name="f14" fmla="val 233526"/>
              <a:gd name="f15" fmla="val 331853"/>
              <a:gd name="f16" fmla="val 352217"/>
              <a:gd name="f17" fmla="val 1429404"/>
              <a:gd name="f18" fmla="val 368726"/>
              <a:gd name="f19" fmla="val 1409040"/>
              <a:gd name="f20" fmla="val 352216"/>
              <a:gd name="f21" fmla="val 331852"/>
              <a:gd name="f22" fmla="+- 0 0 -90"/>
              <a:gd name="f23" fmla="*/ f3 1 1445913"/>
              <a:gd name="f24" fmla="*/ f4 1 368725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1445913"/>
              <a:gd name="f33" fmla="*/ f29 1 368725"/>
              <a:gd name="f34" fmla="*/ 0 f30 1"/>
              <a:gd name="f35" fmla="*/ 36873 f29 1"/>
              <a:gd name="f36" fmla="*/ 36873 f30 1"/>
              <a:gd name="f37" fmla="*/ 0 f29 1"/>
              <a:gd name="f38" fmla="*/ 1409041 f30 1"/>
              <a:gd name="f39" fmla="*/ 1445914 f30 1"/>
              <a:gd name="f40" fmla="*/ 1445913 f30 1"/>
              <a:gd name="f41" fmla="*/ 331853 f29 1"/>
              <a:gd name="f42" fmla="*/ 1409040 f30 1"/>
              <a:gd name="f43" fmla="*/ 368726 f29 1"/>
              <a:gd name="f44" fmla="*/ 368725 f29 1"/>
              <a:gd name="f45" fmla="*/ 331852 f29 1"/>
              <a:gd name="f46" fmla="+- f31 0 f1"/>
              <a:gd name="f47" fmla="*/ f34 1 1445913"/>
              <a:gd name="f48" fmla="*/ f35 1 368725"/>
              <a:gd name="f49" fmla="*/ f36 1 1445913"/>
              <a:gd name="f50" fmla="*/ f37 1 368725"/>
              <a:gd name="f51" fmla="*/ f38 1 1445913"/>
              <a:gd name="f52" fmla="*/ f39 1 1445913"/>
              <a:gd name="f53" fmla="*/ f40 1 1445913"/>
              <a:gd name="f54" fmla="*/ f41 1 368725"/>
              <a:gd name="f55" fmla="*/ f42 1 1445913"/>
              <a:gd name="f56" fmla="*/ f43 1 368725"/>
              <a:gd name="f57" fmla="*/ f44 1 368725"/>
              <a:gd name="f58" fmla="*/ f45 1 368725"/>
              <a:gd name="f59" fmla="*/ f25 1 f32"/>
              <a:gd name="f60" fmla="*/ f26 1 f32"/>
              <a:gd name="f61" fmla="*/ f25 1 f33"/>
              <a:gd name="f62" fmla="*/ f27 1 f33"/>
              <a:gd name="f63" fmla="*/ f47 1 f32"/>
              <a:gd name="f64" fmla="*/ f48 1 f33"/>
              <a:gd name="f65" fmla="*/ f49 1 f32"/>
              <a:gd name="f66" fmla="*/ f50 1 f33"/>
              <a:gd name="f67" fmla="*/ f51 1 f32"/>
              <a:gd name="f68" fmla="*/ f52 1 f32"/>
              <a:gd name="f69" fmla="*/ f53 1 f32"/>
              <a:gd name="f70" fmla="*/ f54 1 f33"/>
              <a:gd name="f71" fmla="*/ f55 1 f32"/>
              <a:gd name="f72" fmla="*/ f56 1 f33"/>
              <a:gd name="f73" fmla="*/ f57 1 f33"/>
              <a:gd name="f74" fmla="*/ f58 1 f33"/>
              <a:gd name="f75" fmla="*/ f59 f23 1"/>
              <a:gd name="f76" fmla="*/ f60 f23 1"/>
              <a:gd name="f77" fmla="*/ f62 f24 1"/>
              <a:gd name="f78" fmla="*/ f61 f24 1"/>
              <a:gd name="f79" fmla="*/ f63 f23 1"/>
              <a:gd name="f80" fmla="*/ f64 f24 1"/>
              <a:gd name="f81" fmla="*/ f65 f23 1"/>
              <a:gd name="f82" fmla="*/ f66 f24 1"/>
              <a:gd name="f83" fmla="*/ f67 f23 1"/>
              <a:gd name="f84" fmla="*/ f68 f23 1"/>
              <a:gd name="f85" fmla="*/ f69 f23 1"/>
              <a:gd name="f86" fmla="*/ f70 f24 1"/>
              <a:gd name="f87" fmla="*/ f71 f23 1"/>
              <a:gd name="f88" fmla="*/ f72 f24 1"/>
              <a:gd name="f89" fmla="*/ f73 f24 1"/>
              <a:gd name="f90" fmla="*/ f74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79" y="f80"/>
              </a:cxn>
              <a:cxn ang="f46">
                <a:pos x="f81" y="f82"/>
              </a:cxn>
              <a:cxn ang="f46">
                <a:pos x="f83" y="f82"/>
              </a:cxn>
              <a:cxn ang="f46">
                <a:pos x="f84" y="f80"/>
              </a:cxn>
              <a:cxn ang="f46">
                <a:pos x="f85" y="f86"/>
              </a:cxn>
              <a:cxn ang="f46">
                <a:pos x="f87" y="f88"/>
              </a:cxn>
              <a:cxn ang="f46">
                <a:pos x="f81" y="f89"/>
              </a:cxn>
              <a:cxn ang="f46">
                <a:pos x="f79" y="f90"/>
              </a:cxn>
              <a:cxn ang="f46">
                <a:pos x="f79" y="f80"/>
              </a:cxn>
            </a:cxnLst>
            <a:rect l="f75" t="f78" r="f76" b="f77"/>
            <a:pathLst>
              <a:path w="1445913" h="368725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12" y="f9"/>
                  <a:pt x="f12" y="f8"/>
                </a:cubicBez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18"/>
                </a:cubicBezTo>
                <a:lnTo>
                  <a:pt x="f8" y="f7"/>
                </a:lnTo>
                <a:cubicBezTo>
                  <a:pt x="f9" y="f7"/>
                  <a:pt x="f5" y="f20"/>
                  <a:pt x="f5" y="f21"/>
                </a:cubicBezTo>
                <a:lnTo>
                  <a:pt x="f5" y="f8"/>
                </a:lnTo>
                <a:close/>
              </a:path>
            </a:pathLst>
          </a:custGeom>
          <a:noFill/>
          <a:ln w="12701">
            <a:solidFill>
              <a:srgbClr val="FF0000"/>
            </a:solidFill>
            <a:prstDash val="solid"/>
            <a:miter/>
          </a:ln>
        </p:spPr>
        <p:txBody>
          <a:bodyPr vert="horz" wrap="square" lIns="24771" tIns="24771" rIns="24771" bIns="24771" anchor="ctr" anchorCtr="1" compatLnSpc="1"/>
          <a:lstStyle/>
          <a:p>
            <a:pPr marL="0" marR="0" lvl="0" indent="0" algn="ctr" defTabSz="977895" rtl="0" fontAlgn="auto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200" b="1" i="0" u="none" strike="noStrike" kern="1200" cap="none" spc="0" baseline="0">
                <a:uFillTx/>
                <a:latin typeface="Calibri"/>
              </a:rPr>
              <a:t>1 </a:t>
            </a:r>
            <a:r>
              <a:rPr lang="fr-FR" sz="2200" b="1" i="0" u="none" strike="noStrike" kern="1200" cap="none" spc="0" baseline="0">
                <a:uFillTx/>
                <a:latin typeface="Arial" pitchFamily="34"/>
                <a:cs typeface="Arial" pitchFamily="34"/>
              </a:rPr>
              <a:t>positif</a:t>
            </a:r>
          </a:p>
        </p:txBody>
      </p:sp>
      <p:sp>
        <p:nvSpPr>
          <p:cNvPr id="20" name="Forme libre 19"/>
          <p:cNvSpPr/>
          <p:nvPr/>
        </p:nvSpPr>
        <p:spPr>
          <a:xfrm rot="1255190">
            <a:off x="5712029" y="4732236"/>
            <a:ext cx="551815" cy="792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05034"/>
              <a:gd name="f7" fmla="val 64799"/>
              <a:gd name="f8" fmla="val 32399"/>
              <a:gd name="f9" fmla="+- 0 0 -90"/>
              <a:gd name="f10" fmla="*/ f3 1 505034"/>
              <a:gd name="f11" fmla="*/ f4 1 64799"/>
              <a:gd name="f12" fmla="val f5"/>
              <a:gd name="f13" fmla="val f6"/>
              <a:gd name="f14" fmla="val f7"/>
              <a:gd name="f15" fmla="*/ f9 f0 1"/>
              <a:gd name="f16" fmla="+- f14 0 f12"/>
              <a:gd name="f17" fmla="+- f13 0 f12"/>
              <a:gd name="f18" fmla="*/ f15 1 f2"/>
              <a:gd name="f19" fmla="*/ f17 1 505034"/>
              <a:gd name="f20" fmla="*/ f16 1 64799"/>
              <a:gd name="f21" fmla="*/ 0 f17 1"/>
              <a:gd name="f22" fmla="*/ 32399 f16 1"/>
              <a:gd name="f23" fmla="*/ 505034 f17 1"/>
              <a:gd name="f24" fmla="+- f18 0 f1"/>
              <a:gd name="f25" fmla="*/ f21 1 505034"/>
              <a:gd name="f26" fmla="*/ f22 1 64799"/>
              <a:gd name="f27" fmla="*/ f23 1 505034"/>
              <a:gd name="f28" fmla="*/ f12 1 f19"/>
              <a:gd name="f29" fmla="*/ f13 1 f19"/>
              <a:gd name="f30" fmla="*/ f12 1 f20"/>
              <a:gd name="f31" fmla="*/ f14 1 f20"/>
              <a:gd name="f32" fmla="*/ f25 1 f19"/>
              <a:gd name="f33" fmla="*/ f26 1 f20"/>
              <a:gd name="f34" fmla="*/ f27 1 f19"/>
              <a:gd name="f35" fmla="*/ f28 f10 1"/>
              <a:gd name="f36" fmla="*/ f29 f10 1"/>
              <a:gd name="f37" fmla="*/ f31 f11 1"/>
              <a:gd name="f38" fmla="*/ f30 f11 1"/>
              <a:gd name="f39" fmla="*/ f32 f10 1"/>
              <a:gd name="f40" fmla="*/ f33 f11 1"/>
              <a:gd name="f41" fmla="*/ f34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9" y="f40"/>
              </a:cxn>
              <a:cxn ang="f24">
                <a:pos x="f41" y="f40"/>
              </a:cxn>
            </a:cxnLst>
            <a:rect l="f35" t="f38" r="f36" b="f37"/>
            <a:pathLst>
              <a:path w="505034" h="64799">
                <a:moveTo>
                  <a:pt x="f5" y="f8"/>
                </a:moveTo>
                <a:lnTo>
                  <a:pt x="f6" y="f8"/>
                </a:lnTo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252593" tIns="19778" rIns="252593" bIns="19769" anchor="ctr" anchorCtr="1" compatLnSpc="1"/>
          <a:lstStyle/>
          <a:p>
            <a:pPr marL="0" marR="0" lvl="0" indent="0" algn="ctr" defTabSz="222254" rtl="0" fontAlgn="auto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21" name="Forme libre 20"/>
          <p:cNvSpPr/>
          <p:nvPr/>
        </p:nvSpPr>
        <p:spPr>
          <a:xfrm>
            <a:off x="6245661" y="4661321"/>
            <a:ext cx="1572139" cy="44178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438855"/>
              <a:gd name="f7" fmla="val 361035"/>
              <a:gd name="f8" fmla="val 36104"/>
              <a:gd name="f9" fmla="val 16164"/>
              <a:gd name="f10" fmla="val 1402752"/>
              <a:gd name="f11" fmla="val 1422692"/>
              <a:gd name="f12" fmla="val 1438856"/>
              <a:gd name="f13" fmla="val 132380"/>
              <a:gd name="f14" fmla="val 228656"/>
              <a:gd name="f15" fmla="val 324932"/>
              <a:gd name="f16" fmla="val 344872"/>
              <a:gd name="f17" fmla="val 1422691"/>
              <a:gd name="f18" fmla="val 361036"/>
              <a:gd name="f19" fmla="val 1402751"/>
              <a:gd name="f20" fmla="val 344871"/>
              <a:gd name="f21" fmla="val 324931"/>
              <a:gd name="f22" fmla="+- 0 0 -90"/>
              <a:gd name="f23" fmla="*/ f3 1 1438855"/>
              <a:gd name="f24" fmla="*/ f4 1 361035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1438855"/>
              <a:gd name="f33" fmla="*/ f29 1 361035"/>
              <a:gd name="f34" fmla="*/ 0 f30 1"/>
              <a:gd name="f35" fmla="*/ 36104 f29 1"/>
              <a:gd name="f36" fmla="*/ 36104 f30 1"/>
              <a:gd name="f37" fmla="*/ 0 f29 1"/>
              <a:gd name="f38" fmla="*/ 1402752 f30 1"/>
              <a:gd name="f39" fmla="*/ 1438856 f30 1"/>
              <a:gd name="f40" fmla="*/ 1438855 f30 1"/>
              <a:gd name="f41" fmla="*/ 324932 f29 1"/>
              <a:gd name="f42" fmla="*/ 1402751 f30 1"/>
              <a:gd name="f43" fmla="*/ 361036 f29 1"/>
              <a:gd name="f44" fmla="*/ 361035 f29 1"/>
              <a:gd name="f45" fmla="*/ 324931 f29 1"/>
              <a:gd name="f46" fmla="+- f31 0 f1"/>
              <a:gd name="f47" fmla="*/ f34 1 1438855"/>
              <a:gd name="f48" fmla="*/ f35 1 361035"/>
              <a:gd name="f49" fmla="*/ f36 1 1438855"/>
              <a:gd name="f50" fmla="*/ f37 1 361035"/>
              <a:gd name="f51" fmla="*/ f38 1 1438855"/>
              <a:gd name="f52" fmla="*/ f39 1 1438855"/>
              <a:gd name="f53" fmla="*/ f40 1 1438855"/>
              <a:gd name="f54" fmla="*/ f41 1 361035"/>
              <a:gd name="f55" fmla="*/ f42 1 1438855"/>
              <a:gd name="f56" fmla="*/ f43 1 361035"/>
              <a:gd name="f57" fmla="*/ f44 1 361035"/>
              <a:gd name="f58" fmla="*/ f45 1 361035"/>
              <a:gd name="f59" fmla="*/ f25 1 f32"/>
              <a:gd name="f60" fmla="*/ f26 1 f32"/>
              <a:gd name="f61" fmla="*/ f25 1 f33"/>
              <a:gd name="f62" fmla="*/ f27 1 f33"/>
              <a:gd name="f63" fmla="*/ f47 1 f32"/>
              <a:gd name="f64" fmla="*/ f48 1 f33"/>
              <a:gd name="f65" fmla="*/ f49 1 f32"/>
              <a:gd name="f66" fmla="*/ f50 1 f33"/>
              <a:gd name="f67" fmla="*/ f51 1 f32"/>
              <a:gd name="f68" fmla="*/ f52 1 f32"/>
              <a:gd name="f69" fmla="*/ f53 1 f32"/>
              <a:gd name="f70" fmla="*/ f54 1 f33"/>
              <a:gd name="f71" fmla="*/ f55 1 f32"/>
              <a:gd name="f72" fmla="*/ f56 1 f33"/>
              <a:gd name="f73" fmla="*/ f57 1 f33"/>
              <a:gd name="f74" fmla="*/ f58 1 f33"/>
              <a:gd name="f75" fmla="*/ f59 f23 1"/>
              <a:gd name="f76" fmla="*/ f60 f23 1"/>
              <a:gd name="f77" fmla="*/ f62 f24 1"/>
              <a:gd name="f78" fmla="*/ f61 f24 1"/>
              <a:gd name="f79" fmla="*/ f63 f23 1"/>
              <a:gd name="f80" fmla="*/ f64 f24 1"/>
              <a:gd name="f81" fmla="*/ f65 f23 1"/>
              <a:gd name="f82" fmla="*/ f66 f24 1"/>
              <a:gd name="f83" fmla="*/ f67 f23 1"/>
              <a:gd name="f84" fmla="*/ f68 f23 1"/>
              <a:gd name="f85" fmla="*/ f69 f23 1"/>
              <a:gd name="f86" fmla="*/ f70 f24 1"/>
              <a:gd name="f87" fmla="*/ f71 f23 1"/>
              <a:gd name="f88" fmla="*/ f72 f24 1"/>
              <a:gd name="f89" fmla="*/ f73 f24 1"/>
              <a:gd name="f90" fmla="*/ f74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6">
                <a:pos x="f79" y="f80"/>
              </a:cxn>
              <a:cxn ang="f46">
                <a:pos x="f81" y="f82"/>
              </a:cxn>
              <a:cxn ang="f46">
                <a:pos x="f83" y="f82"/>
              </a:cxn>
              <a:cxn ang="f46">
                <a:pos x="f84" y="f80"/>
              </a:cxn>
              <a:cxn ang="f46">
                <a:pos x="f85" y="f86"/>
              </a:cxn>
              <a:cxn ang="f46">
                <a:pos x="f87" y="f88"/>
              </a:cxn>
              <a:cxn ang="f46">
                <a:pos x="f81" y="f89"/>
              </a:cxn>
              <a:cxn ang="f46">
                <a:pos x="f79" y="f90"/>
              </a:cxn>
              <a:cxn ang="f46">
                <a:pos x="f79" y="f80"/>
              </a:cxn>
            </a:cxnLst>
            <a:rect l="f75" t="f78" r="f76" b="f77"/>
            <a:pathLst>
              <a:path w="1438855" h="361035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12" y="f9"/>
                  <a:pt x="f12" y="f8"/>
                </a:cubicBezTo>
                <a:cubicBezTo>
                  <a:pt x="f12" y="f13"/>
                  <a:pt x="f6" y="f14"/>
                  <a:pt x="f6" y="f15"/>
                </a:cubicBezTo>
                <a:cubicBezTo>
                  <a:pt x="f6" y="f16"/>
                  <a:pt x="f17" y="f18"/>
                  <a:pt x="f19" y="f18"/>
                </a:cubicBezTo>
                <a:lnTo>
                  <a:pt x="f8" y="f7"/>
                </a:lnTo>
                <a:cubicBezTo>
                  <a:pt x="f9" y="f7"/>
                  <a:pt x="f5" y="f20"/>
                  <a:pt x="f5" y="f21"/>
                </a:cubicBezTo>
                <a:lnTo>
                  <a:pt x="f5" y="f8"/>
                </a:lnTo>
                <a:close/>
              </a:path>
            </a:pathLst>
          </a:custGeom>
          <a:noFill/>
          <a:ln w="12701">
            <a:solidFill>
              <a:srgbClr val="00B050"/>
            </a:solidFill>
            <a:prstDash val="solid"/>
            <a:miter/>
          </a:ln>
        </p:spPr>
        <p:txBody>
          <a:bodyPr vert="horz" wrap="square" lIns="25813" tIns="25813" rIns="25813" bIns="25813" anchor="ctr" anchorCtr="1" compatLnSpc="1"/>
          <a:lstStyle/>
          <a:p>
            <a:pPr marL="0" marR="0" lvl="0" indent="0" algn="ctr" defTabSz="1066803" rtl="0" fontAlgn="auto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1200" cap="none" spc="0" baseline="0" dirty="0">
                <a:uFillTx/>
                <a:latin typeface="Calibri"/>
              </a:rPr>
              <a:t>9 </a:t>
            </a:r>
            <a:r>
              <a:rPr lang="fr-FR" sz="18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négatifs</a:t>
            </a:r>
            <a:endParaRPr lang="fr-FR" sz="2400" b="0" i="0" u="none" strike="noStrike" kern="1200" cap="none" spc="0" baseline="0" dirty="0">
              <a:uFillTx/>
              <a:latin typeface="Arial" pitchFamily="34"/>
              <a:cs typeface="Arial" pitchFamily="34"/>
            </a:endParaRPr>
          </a:p>
        </p:txBody>
      </p:sp>
      <p:sp>
        <p:nvSpPr>
          <p:cNvPr id="23" name="Forme libre 22"/>
          <p:cNvSpPr/>
          <p:nvPr/>
        </p:nvSpPr>
        <p:spPr>
          <a:xfrm>
            <a:off x="3711784" y="5604992"/>
            <a:ext cx="1976946" cy="73801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809339"/>
              <a:gd name="f7" fmla="val 603117"/>
              <a:gd name="f8" fmla="val 60312"/>
              <a:gd name="f9" fmla="val 27003"/>
              <a:gd name="f10" fmla="val 1749027"/>
              <a:gd name="f11" fmla="val 1782336"/>
              <a:gd name="f12" fmla="val 542805"/>
              <a:gd name="f13" fmla="val 576114"/>
              <a:gd name="f14" fmla="+- 0 0 -90"/>
              <a:gd name="f15" fmla="*/ f3 1 1809339"/>
              <a:gd name="f16" fmla="*/ f4 1 603117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809339"/>
              <a:gd name="f25" fmla="*/ f21 1 603117"/>
              <a:gd name="f26" fmla="*/ 0 f22 1"/>
              <a:gd name="f27" fmla="*/ 60312 f21 1"/>
              <a:gd name="f28" fmla="*/ 60312 f22 1"/>
              <a:gd name="f29" fmla="*/ 0 f21 1"/>
              <a:gd name="f30" fmla="*/ 1749027 f22 1"/>
              <a:gd name="f31" fmla="*/ 1809339 f22 1"/>
              <a:gd name="f32" fmla="*/ 542805 f21 1"/>
              <a:gd name="f33" fmla="*/ 603117 f21 1"/>
              <a:gd name="f34" fmla="+- f23 0 f1"/>
              <a:gd name="f35" fmla="*/ f26 1 1809339"/>
              <a:gd name="f36" fmla="*/ f27 1 603117"/>
              <a:gd name="f37" fmla="*/ f28 1 1809339"/>
              <a:gd name="f38" fmla="*/ f29 1 603117"/>
              <a:gd name="f39" fmla="*/ f30 1 1809339"/>
              <a:gd name="f40" fmla="*/ f31 1 1809339"/>
              <a:gd name="f41" fmla="*/ f32 1 603117"/>
              <a:gd name="f42" fmla="*/ f33 1 603117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809339" h="603117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25402">
            <a:solidFill>
              <a:srgbClr val="FFC000"/>
            </a:solidFill>
            <a:prstDash val="solid"/>
          </a:ln>
        </p:spPr>
        <p:txBody>
          <a:bodyPr vert="horz" wrap="square" lIns="30367" tIns="30367" rIns="30367" bIns="30367" anchor="ctr" anchorCtr="1" compatLnSpc="1"/>
          <a:lstStyle/>
          <a:p>
            <a:pPr marL="0" marR="0" lvl="0" indent="0" algn="ctr" defTabSz="888997" rtl="0" fontAlgn="auto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uFillTx/>
                <a:latin typeface="Arial" pitchFamily="34"/>
                <a:cs typeface="Arial" pitchFamily="34"/>
              </a:rPr>
              <a:t>5</a:t>
            </a:r>
            <a:r>
              <a:rPr lang="fr-FR" sz="2000" b="0" i="0" u="none" strike="noStrike" kern="1200" cap="none" spc="0" baseline="0">
                <a:uFillTx/>
                <a:latin typeface="Arial" pitchFamily="34"/>
                <a:cs typeface="Arial" pitchFamily="34"/>
              </a:rPr>
              <a:t> douteux</a:t>
            </a:r>
          </a:p>
        </p:txBody>
      </p:sp>
      <p:sp>
        <p:nvSpPr>
          <p:cNvPr id="24" name="Forme libre 23"/>
          <p:cNvSpPr/>
          <p:nvPr/>
        </p:nvSpPr>
        <p:spPr>
          <a:xfrm rot="76215">
            <a:off x="5682024" y="5626683"/>
            <a:ext cx="518004" cy="678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74085"/>
              <a:gd name="f7" fmla="val 64799"/>
              <a:gd name="f8" fmla="val 32399"/>
              <a:gd name="f9" fmla="+- 0 0 -90"/>
              <a:gd name="f10" fmla="*/ f3 1 474085"/>
              <a:gd name="f11" fmla="*/ f4 1 64799"/>
              <a:gd name="f12" fmla="val f5"/>
              <a:gd name="f13" fmla="val f6"/>
              <a:gd name="f14" fmla="val f7"/>
              <a:gd name="f15" fmla="*/ f9 f0 1"/>
              <a:gd name="f16" fmla="+- f14 0 f12"/>
              <a:gd name="f17" fmla="+- f13 0 f12"/>
              <a:gd name="f18" fmla="*/ f15 1 f2"/>
              <a:gd name="f19" fmla="*/ f17 1 474085"/>
              <a:gd name="f20" fmla="*/ f16 1 64799"/>
              <a:gd name="f21" fmla="*/ 0 f17 1"/>
              <a:gd name="f22" fmla="*/ 32399 f16 1"/>
              <a:gd name="f23" fmla="*/ 474085 f17 1"/>
              <a:gd name="f24" fmla="+- f18 0 f1"/>
              <a:gd name="f25" fmla="*/ f21 1 474085"/>
              <a:gd name="f26" fmla="*/ f22 1 64799"/>
              <a:gd name="f27" fmla="*/ f23 1 474085"/>
              <a:gd name="f28" fmla="*/ f12 1 f19"/>
              <a:gd name="f29" fmla="*/ f13 1 f19"/>
              <a:gd name="f30" fmla="*/ f12 1 f20"/>
              <a:gd name="f31" fmla="*/ f14 1 f20"/>
              <a:gd name="f32" fmla="*/ f25 1 f19"/>
              <a:gd name="f33" fmla="*/ f26 1 f20"/>
              <a:gd name="f34" fmla="*/ f27 1 f19"/>
              <a:gd name="f35" fmla="*/ f28 f10 1"/>
              <a:gd name="f36" fmla="*/ f29 f10 1"/>
              <a:gd name="f37" fmla="*/ f31 f11 1"/>
              <a:gd name="f38" fmla="*/ f30 f11 1"/>
              <a:gd name="f39" fmla="*/ f32 f10 1"/>
              <a:gd name="f40" fmla="*/ f33 f11 1"/>
              <a:gd name="f41" fmla="*/ f34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9" y="f40"/>
              </a:cxn>
              <a:cxn ang="f24">
                <a:pos x="f41" y="f40"/>
              </a:cxn>
            </a:cxnLst>
            <a:rect l="f35" t="f38" r="f36" b="f37"/>
            <a:pathLst>
              <a:path w="474085" h="64799">
                <a:moveTo>
                  <a:pt x="f5" y="f8"/>
                </a:moveTo>
                <a:lnTo>
                  <a:pt x="f6" y="f8"/>
                </a:lnTo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237890" tIns="20546" rIns="237890" bIns="20546" anchor="ctr" anchorCtr="1" compatLnSpc="1"/>
          <a:lstStyle/>
          <a:p>
            <a:pPr marL="0" marR="0" lvl="0" indent="0" algn="ctr" defTabSz="222254" rtl="0" fontAlgn="auto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25" name="Forme libre 24"/>
          <p:cNvSpPr/>
          <p:nvPr/>
        </p:nvSpPr>
        <p:spPr>
          <a:xfrm>
            <a:off x="6206606" y="5753913"/>
            <a:ext cx="1572139" cy="4401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438855"/>
              <a:gd name="f7" fmla="val 359720"/>
              <a:gd name="f8" fmla="val 35972"/>
              <a:gd name="f9" fmla="val 16105"/>
              <a:gd name="f10" fmla="val 1402883"/>
              <a:gd name="f11" fmla="val 1422750"/>
              <a:gd name="f12" fmla="val 323748"/>
              <a:gd name="f13" fmla="val 343615"/>
              <a:gd name="f14" fmla="+- 0 0 -90"/>
              <a:gd name="f15" fmla="*/ f3 1 1438855"/>
              <a:gd name="f16" fmla="*/ f4 1 359720"/>
              <a:gd name="f17" fmla="val f5"/>
              <a:gd name="f18" fmla="val f6"/>
              <a:gd name="f19" fmla="val f7"/>
              <a:gd name="f20" fmla="*/ f14 f0 1"/>
              <a:gd name="f21" fmla="+- f19 0 f17"/>
              <a:gd name="f22" fmla="+- f18 0 f17"/>
              <a:gd name="f23" fmla="*/ f20 1 f2"/>
              <a:gd name="f24" fmla="*/ f22 1 1438855"/>
              <a:gd name="f25" fmla="*/ f21 1 359720"/>
              <a:gd name="f26" fmla="*/ 0 f22 1"/>
              <a:gd name="f27" fmla="*/ 35972 f21 1"/>
              <a:gd name="f28" fmla="*/ 35972 f22 1"/>
              <a:gd name="f29" fmla="*/ 0 f21 1"/>
              <a:gd name="f30" fmla="*/ 1402883 f22 1"/>
              <a:gd name="f31" fmla="*/ 1438855 f22 1"/>
              <a:gd name="f32" fmla="*/ 323748 f21 1"/>
              <a:gd name="f33" fmla="*/ 359720 f21 1"/>
              <a:gd name="f34" fmla="+- f23 0 f1"/>
              <a:gd name="f35" fmla="*/ f26 1 1438855"/>
              <a:gd name="f36" fmla="*/ f27 1 359720"/>
              <a:gd name="f37" fmla="*/ f28 1 1438855"/>
              <a:gd name="f38" fmla="*/ f29 1 359720"/>
              <a:gd name="f39" fmla="*/ f30 1 1438855"/>
              <a:gd name="f40" fmla="*/ f31 1 1438855"/>
              <a:gd name="f41" fmla="*/ f32 1 359720"/>
              <a:gd name="f42" fmla="*/ f33 1 359720"/>
              <a:gd name="f43" fmla="*/ f17 1 f24"/>
              <a:gd name="f44" fmla="*/ f18 1 f24"/>
              <a:gd name="f45" fmla="*/ f17 1 f25"/>
              <a:gd name="f46" fmla="*/ f19 1 f25"/>
              <a:gd name="f47" fmla="*/ f35 1 f24"/>
              <a:gd name="f48" fmla="*/ f36 1 f25"/>
              <a:gd name="f49" fmla="*/ f37 1 f24"/>
              <a:gd name="f50" fmla="*/ f38 1 f25"/>
              <a:gd name="f51" fmla="*/ f39 1 f24"/>
              <a:gd name="f52" fmla="*/ f40 1 f24"/>
              <a:gd name="f53" fmla="*/ f41 1 f25"/>
              <a:gd name="f54" fmla="*/ f42 1 f25"/>
              <a:gd name="f55" fmla="*/ f43 f15 1"/>
              <a:gd name="f56" fmla="*/ f44 f15 1"/>
              <a:gd name="f57" fmla="*/ f46 f16 1"/>
              <a:gd name="f58" fmla="*/ f45 f16 1"/>
              <a:gd name="f59" fmla="*/ f47 f15 1"/>
              <a:gd name="f60" fmla="*/ f48 f16 1"/>
              <a:gd name="f61" fmla="*/ f49 f15 1"/>
              <a:gd name="f62" fmla="*/ f50 f16 1"/>
              <a:gd name="f63" fmla="*/ f51 f15 1"/>
              <a:gd name="f64" fmla="*/ f52 f15 1"/>
              <a:gd name="f65" fmla="*/ f53 f16 1"/>
              <a:gd name="f66" fmla="*/ f54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59" y="f60"/>
              </a:cxn>
              <a:cxn ang="f34">
                <a:pos x="f61" y="f62"/>
              </a:cxn>
              <a:cxn ang="f34">
                <a:pos x="f63" y="f62"/>
              </a:cxn>
              <a:cxn ang="f34">
                <a:pos x="f64" y="f60"/>
              </a:cxn>
              <a:cxn ang="f34">
                <a:pos x="f64" y="f65"/>
              </a:cxn>
              <a:cxn ang="f34">
                <a:pos x="f63" y="f66"/>
              </a:cxn>
              <a:cxn ang="f34">
                <a:pos x="f61" y="f66"/>
              </a:cxn>
              <a:cxn ang="f34">
                <a:pos x="f59" y="f65"/>
              </a:cxn>
              <a:cxn ang="f34">
                <a:pos x="f59" y="f60"/>
              </a:cxn>
            </a:cxnLst>
            <a:rect l="f55" t="f58" r="f56" b="f57"/>
            <a:pathLst>
              <a:path w="1438855" h="359720">
                <a:moveTo>
                  <a:pt x="f5" y="f8"/>
                </a:moveTo>
                <a:cubicBezTo>
                  <a:pt x="f5" y="f9"/>
                  <a:pt x="f9" y="f5"/>
                  <a:pt x="f8" y="f5"/>
                </a:cubicBezTo>
                <a:lnTo>
                  <a:pt x="f10" y="f5"/>
                </a:lnTo>
                <a:cubicBezTo>
                  <a:pt x="f11" y="f5"/>
                  <a:pt x="f6" y="f9"/>
                  <a:pt x="f6" y="f8"/>
                </a:cubicBezTo>
                <a:lnTo>
                  <a:pt x="f6" y="f12"/>
                </a:lnTo>
                <a:cubicBezTo>
                  <a:pt x="f6" y="f13"/>
                  <a:pt x="f11" y="f7"/>
                  <a:pt x="f10" y="f7"/>
                </a:cubicBezTo>
                <a:lnTo>
                  <a:pt x="f8" y="f7"/>
                </a:lnTo>
                <a:cubicBezTo>
                  <a:pt x="f9" y="f7"/>
                  <a:pt x="f5" y="f13"/>
                  <a:pt x="f5" y="f12"/>
                </a:cubicBezTo>
                <a:lnTo>
                  <a:pt x="f5" y="f8"/>
                </a:lnTo>
                <a:close/>
              </a:path>
            </a:pathLst>
          </a:custGeom>
          <a:noFill/>
          <a:ln w="12701">
            <a:solidFill>
              <a:srgbClr val="00B050"/>
            </a:solidFill>
            <a:prstDash val="solid"/>
            <a:miter/>
          </a:ln>
        </p:spPr>
        <p:txBody>
          <a:bodyPr vert="horz" wrap="square" lIns="21963" tIns="21963" rIns="21963" bIns="21963" anchor="ctr" anchorCtr="1" compatLnSpc="1"/>
          <a:lstStyle/>
          <a:p>
            <a:pPr marL="0" marR="0" lvl="0" indent="0" algn="ctr" defTabSz="800100" rtl="0" fontAlgn="auto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5 négatifs</a:t>
            </a:r>
          </a:p>
        </p:txBody>
      </p:sp>
      <p:sp>
        <p:nvSpPr>
          <p:cNvPr id="31" name="Forme libre 30"/>
          <p:cNvSpPr/>
          <p:nvPr/>
        </p:nvSpPr>
        <p:spPr>
          <a:xfrm rot="3159288">
            <a:off x="2271646" y="5077542"/>
            <a:ext cx="1768003" cy="6096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279332"/>
              <a:gd name="f7" fmla="val 64799"/>
              <a:gd name="f8" fmla="val 32399"/>
              <a:gd name="f9" fmla="+- 0 0 -90"/>
              <a:gd name="f10" fmla="*/ f3 1 1279332"/>
              <a:gd name="f11" fmla="*/ f4 1 64799"/>
              <a:gd name="f12" fmla="val f5"/>
              <a:gd name="f13" fmla="val f6"/>
              <a:gd name="f14" fmla="val f7"/>
              <a:gd name="f15" fmla="*/ f9 f0 1"/>
              <a:gd name="f16" fmla="+- f14 0 f12"/>
              <a:gd name="f17" fmla="+- f13 0 f12"/>
              <a:gd name="f18" fmla="*/ f15 1 f2"/>
              <a:gd name="f19" fmla="*/ f17 1 1279332"/>
              <a:gd name="f20" fmla="*/ f16 1 64799"/>
              <a:gd name="f21" fmla="*/ 0 f17 1"/>
              <a:gd name="f22" fmla="*/ 32399 f16 1"/>
              <a:gd name="f23" fmla="*/ 1279332 f17 1"/>
              <a:gd name="f24" fmla="+- f18 0 f1"/>
              <a:gd name="f25" fmla="*/ f21 1 1279332"/>
              <a:gd name="f26" fmla="*/ f22 1 64799"/>
              <a:gd name="f27" fmla="*/ f23 1 1279332"/>
              <a:gd name="f28" fmla="*/ f12 1 f19"/>
              <a:gd name="f29" fmla="*/ f13 1 f19"/>
              <a:gd name="f30" fmla="*/ f12 1 f20"/>
              <a:gd name="f31" fmla="*/ f14 1 f20"/>
              <a:gd name="f32" fmla="*/ f25 1 f19"/>
              <a:gd name="f33" fmla="*/ f26 1 f20"/>
              <a:gd name="f34" fmla="*/ f27 1 f19"/>
              <a:gd name="f35" fmla="*/ f28 f10 1"/>
              <a:gd name="f36" fmla="*/ f29 f10 1"/>
              <a:gd name="f37" fmla="*/ f31 f11 1"/>
              <a:gd name="f38" fmla="*/ f30 f11 1"/>
              <a:gd name="f39" fmla="*/ f32 f10 1"/>
              <a:gd name="f40" fmla="*/ f33 f11 1"/>
              <a:gd name="f41" fmla="*/ f34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9" y="f40"/>
              </a:cxn>
              <a:cxn ang="f24">
                <a:pos x="f41" y="f40"/>
              </a:cxn>
            </a:cxnLst>
            <a:rect l="f35" t="f38" r="f36" b="f37"/>
            <a:pathLst>
              <a:path w="1279332" h="64799">
                <a:moveTo>
                  <a:pt x="f5" y="f8"/>
                </a:moveTo>
                <a:lnTo>
                  <a:pt x="f6" y="f8"/>
                </a:lnTo>
              </a:path>
            </a:pathLst>
          </a:custGeom>
          <a:noFill/>
          <a:ln w="25402">
            <a:solidFill>
              <a:schemeClr val="tx1"/>
            </a:solidFill>
            <a:prstDash val="solid"/>
          </a:ln>
        </p:spPr>
        <p:txBody>
          <a:bodyPr vert="horz" wrap="square" lIns="620383" tIns="411" rIns="620383" bIns="411" anchor="ctr" anchorCtr="1" compatLnSpc="1"/>
          <a:lstStyle/>
          <a:p>
            <a:pPr marL="0" marR="0" lvl="0" indent="0" algn="ctr" defTabSz="222254" rtl="0" fontAlgn="auto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00" b="0" i="0" u="none" strike="noStrike" kern="1200" cap="none" spc="0" baseline="0">
              <a:uFillTx/>
              <a:latin typeface="Calibri"/>
            </a:endParaRPr>
          </a:p>
        </p:txBody>
      </p:sp>
      <p:sp>
        <p:nvSpPr>
          <p:cNvPr id="26" name="ZoneTexte 8"/>
          <p:cNvSpPr txBox="1"/>
          <p:nvPr/>
        </p:nvSpPr>
        <p:spPr>
          <a:xfrm>
            <a:off x="3514009" y="1849515"/>
            <a:ext cx="2371697" cy="7078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0" cap="none" spc="0" baseline="0" dirty="0">
                <a:uFillTx/>
                <a:latin typeface="Arial" pitchFamily="34"/>
                <a:cs typeface="Arial" pitchFamily="34"/>
              </a:rPr>
              <a:t>ELISA de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0" cap="none" spc="0" baseline="0" dirty="0">
                <a:uFillTx/>
                <a:latin typeface="Arial" pitchFamily="34"/>
                <a:cs typeface="Arial" pitchFamily="34"/>
              </a:rPr>
              <a:t>compétition</a:t>
            </a:r>
          </a:p>
        </p:txBody>
      </p:sp>
      <p:sp>
        <p:nvSpPr>
          <p:cNvPr id="28" name="ZoneTexte 11"/>
          <p:cNvSpPr txBox="1"/>
          <p:nvPr/>
        </p:nvSpPr>
        <p:spPr>
          <a:xfrm>
            <a:off x="7884369" y="2652870"/>
            <a:ext cx="1152125" cy="1077218"/>
          </a:xfrm>
          <a:prstGeom prst="rect">
            <a:avLst/>
          </a:prstGeom>
          <a:noFill/>
          <a:ln w="9528">
            <a:solidFill>
              <a:srgbClr val="F872D2"/>
            </a:solidFill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>
                <a:solidFill>
                  <a:srgbClr val="F872D2"/>
                </a:solidFill>
                <a:uFillTx/>
                <a:latin typeface="Calibri"/>
              </a:rPr>
              <a:t>Autre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 err="1">
                <a:solidFill>
                  <a:srgbClr val="F872D2"/>
                </a:solidFill>
                <a:uFillTx/>
                <a:latin typeface="Calibri"/>
              </a:rPr>
              <a:t>Flavivirus</a:t>
            </a:r>
            <a:endParaRPr lang="fr-FR" sz="1600" b="1" i="0" u="none" strike="noStrike" kern="1200" cap="none" spc="0" baseline="0" dirty="0">
              <a:solidFill>
                <a:srgbClr val="F872D2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>
                <a:solidFill>
                  <a:srgbClr val="F872D2"/>
                </a:solidFill>
                <a:uFillTx/>
                <a:latin typeface="Calibri" pitchFamily="34"/>
                <a:cs typeface="Calibri" pitchFamily="34"/>
              </a:rPr>
              <a:t>(Non VNO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>
                <a:solidFill>
                  <a:srgbClr val="F872D2"/>
                </a:solidFill>
                <a:uFillTx/>
                <a:latin typeface="Calibri" pitchFamily="34"/>
                <a:cs typeface="Calibri" pitchFamily="34"/>
              </a:rPr>
              <a:t>Non </a:t>
            </a:r>
            <a:r>
              <a:rPr lang="fr-FR" sz="1600" b="1" i="0" u="none" strike="noStrike" kern="1200" cap="none" spc="0" baseline="0" dirty="0" err="1">
                <a:solidFill>
                  <a:srgbClr val="F872D2"/>
                </a:solidFill>
                <a:uFillTx/>
                <a:latin typeface="Calibri" pitchFamily="34"/>
                <a:cs typeface="Calibri" pitchFamily="34"/>
              </a:rPr>
              <a:t>Usutu</a:t>
            </a:r>
            <a:r>
              <a:rPr lang="fr-FR" sz="1600" b="1" i="0" u="none" strike="noStrike" kern="1200" cap="none" spc="0" baseline="0" dirty="0">
                <a:solidFill>
                  <a:srgbClr val="F872D2"/>
                </a:solidFill>
                <a:uFillTx/>
                <a:latin typeface="Calibri" pitchFamily="34"/>
                <a:cs typeface="Calibri" pitchFamily="34"/>
              </a:rPr>
              <a:t>)</a:t>
            </a:r>
          </a:p>
        </p:txBody>
      </p:sp>
      <p:cxnSp>
        <p:nvCxnSpPr>
          <p:cNvPr id="29" name="Connecteur droit avec flèche 13"/>
          <p:cNvCxnSpPr>
            <a:cxnSpLocks/>
          </p:cNvCxnSpPr>
          <p:nvPr/>
        </p:nvCxnSpPr>
        <p:spPr>
          <a:xfrm flipH="1">
            <a:off x="7596336" y="3219010"/>
            <a:ext cx="389145" cy="0"/>
          </a:xfrm>
          <a:prstGeom prst="straightConnector1">
            <a:avLst/>
          </a:prstGeom>
          <a:noFill/>
          <a:ln w="28575">
            <a:solidFill>
              <a:srgbClr val="F872D2"/>
            </a:solidFill>
            <a:prstDash val="solid"/>
            <a:tailEnd type="arrow"/>
          </a:ln>
        </p:spPr>
      </p:cxnSp>
      <p:sp>
        <p:nvSpPr>
          <p:cNvPr id="30" name="ZoneTexte 9"/>
          <p:cNvSpPr txBox="1"/>
          <p:nvPr/>
        </p:nvSpPr>
        <p:spPr>
          <a:xfrm>
            <a:off x="6401309" y="1849515"/>
            <a:ext cx="1008107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SNT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20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31" grpId="0" animBg="1"/>
      <p:bldP spid="26" grpId="0"/>
      <p:bldP spid="28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554245" y="755990"/>
            <a:ext cx="4519186" cy="46166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0" i="0" u="none" strike="noStrike" kern="1200" cap="none" spc="0" baseline="0" dirty="0">
                <a:solidFill>
                  <a:srgbClr val="FD51D0"/>
                </a:solidFill>
                <a:uFillTx/>
                <a:latin typeface="Arial" pitchFamily="34"/>
                <a:cs typeface="Arial" pitchFamily="34"/>
              </a:rPr>
              <a:t>Séroprévalence selon la région </a:t>
            </a:r>
            <a:endParaRPr lang="fr-FR" sz="2400" b="0" i="0" u="none" strike="noStrike" kern="1200" cap="none" spc="0" baseline="0" dirty="0">
              <a:solidFill>
                <a:srgbClr val="FD51D0"/>
              </a:solidFill>
              <a:uFillTx/>
              <a:latin typeface="Calibri"/>
            </a:endParaRPr>
          </a:p>
        </p:txBody>
      </p:sp>
      <p:pic>
        <p:nvPicPr>
          <p:cNvPr id="3" name="Espace réservé du contenu 5" descr="OiseauxWNSeroParRegion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360707" y="1610541"/>
            <a:ext cx="4422587" cy="3670246"/>
          </a:xfrm>
          <a:ln w="19046">
            <a:solidFill>
              <a:srgbClr val="FFFFFF"/>
            </a:solidFill>
            <a:prstDash val="solid"/>
            <a:miter/>
          </a:ln>
        </p:spPr>
      </p:pic>
      <p:pic>
        <p:nvPicPr>
          <p:cNvPr id="4" name="Espace réservé du contenu 5" descr="OiseauxWNSeroParRegion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9550" y="1340768"/>
            <a:ext cx="8136907" cy="5400601"/>
          </a:xfrm>
          <a:prstGeom prst="rect">
            <a:avLst/>
          </a:prstGeom>
          <a:solidFill>
            <a:srgbClr val="376092"/>
          </a:solidFill>
          <a:ln w="19046">
            <a:solidFill>
              <a:srgbClr val="FFFFFF"/>
            </a:solidFill>
            <a:prstDash val="solid"/>
            <a:miter/>
          </a:ln>
        </p:spPr>
      </p:pic>
      <p:sp>
        <p:nvSpPr>
          <p:cNvPr id="6" name="Ellipse 5"/>
          <p:cNvSpPr/>
          <p:nvPr/>
        </p:nvSpPr>
        <p:spPr>
          <a:xfrm>
            <a:off x="7236297" y="3933056"/>
            <a:ext cx="1440161" cy="360040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21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7"/>
          <p:cNvSpPr txBox="1"/>
          <p:nvPr/>
        </p:nvSpPr>
        <p:spPr>
          <a:xfrm>
            <a:off x="5292080" y="1268758"/>
            <a:ext cx="3627232" cy="26161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Séroprévalence selon </a:t>
            </a:r>
            <a:r>
              <a:rPr lang="fr-FR" sz="2400" b="1" i="0" u="none" strike="noStrike" kern="1200" cap="none" spc="0" baseline="0" dirty="0">
                <a:uFillTx/>
                <a:latin typeface="Calibri"/>
              </a:rPr>
              <a:t>l’ordre et famille</a:t>
            </a:r>
          </a:p>
          <a:p>
            <a:pPr marL="342900" marR="0" lvl="0" indent="-34290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uFillTx/>
                <a:latin typeface="Calibri"/>
              </a:rPr>
              <a:t>5/10 ordres ≥ 1 oiseau séropositif </a:t>
            </a:r>
          </a:p>
          <a:p>
            <a:pPr marL="342900" marR="0" lvl="0" indent="-34290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uFillTx/>
                <a:latin typeface="Calibri"/>
              </a:rPr>
              <a:t>11/22 familles ≥ 1 oiseau séropositif</a:t>
            </a:r>
          </a:p>
          <a:p>
            <a:pPr marL="0" marR="0" lvl="0" indent="0" algn="l" defTabSz="6858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1" i="0" u="none" strike="noStrike" kern="1200" cap="none" spc="0" baseline="0" dirty="0">
              <a:solidFill>
                <a:srgbClr val="2B3646"/>
              </a:solidFill>
              <a:uFillTx/>
              <a:latin typeface="Calibri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22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6BC1DE-DB60-4AF5-B091-06053A860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23" y="692696"/>
            <a:ext cx="4773582" cy="28775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AA9E0A4-80D9-44FD-A108-18540FFC4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6" y="3377397"/>
            <a:ext cx="8913124" cy="3127519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E73037EA-5032-40BB-B7C8-3533D07F11B3}"/>
              </a:ext>
            </a:extLst>
          </p:cNvPr>
          <p:cNvSpPr/>
          <p:nvPr/>
        </p:nvSpPr>
        <p:spPr>
          <a:xfrm>
            <a:off x="2195736" y="669550"/>
            <a:ext cx="936082" cy="564179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>
              <a:ln>
                <a:solidFill>
                  <a:srgbClr val="FD51D0"/>
                </a:solidFill>
              </a:ln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6E26189-9210-4861-8F8F-15849F93A2CC}"/>
              </a:ext>
            </a:extLst>
          </p:cNvPr>
          <p:cNvSpPr/>
          <p:nvPr/>
        </p:nvSpPr>
        <p:spPr>
          <a:xfrm rot="18804493">
            <a:off x="1641890" y="2754563"/>
            <a:ext cx="1057828" cy="282825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1FCBF47-67C1-4F9E-ABDF-83034BDEA2E1}"/>
              </a:ext>
            </a:extLst>
          </p:cNvPr>
          <p:cNvSpPr/>
          <p:nvPr/>
        </p:nvSpPr>
        <p:spPr>
          <a:xfrm>
            <a:off x="5107357" y="4971628"/>
            <a:ext cx="705759" cy="446519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0C998F8-078F-47F7-9F85-C5ED0D15FD03}"/>
              </a:ext>
            </a:extLst>
          </p:cNvPr>
          <p:cNvSpPr/>
          <p:nvPr/>
        </p:nvSpPr>
        <p:spPr>
          <a:xfrm>
            <a:off x="4159675" y="5082634"/>
            <a:ext cx="705848" cy="446550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B492C5D-DDC6-4805-94DF-E246CE795674}"/>
              </a:ext>
            </a:extLst>
          </p:cNvPr>
          <p:cNvSpPr/>
          <p:nvPr/>
        </p:nvSpPr>
        <p:spPr>
          <a:xfrm>
            <a:off x="7841093" y="5099582"/>
            <a:ext cx="705848" cy="446550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E0CA41F-96DA-4CC6-9B55-1948D5047CC5}"/>
              </a:ext>
            </a:extLst>
          </p:cNvPr>
          <p:cNvSpPr/>
          <p:nvPr/>
        </p:nvSpPr>
        <p:spPr>
          <a:xfrm rot="19044527">
            <a:off x="4578962" y="5924073"/>
            <a:ext cx="997367" cy="204708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ABD3221-327E-488E-938A-29B2BED3CCA1}"/>
              </a:ext>
            </a:extLst>
          </p:cNvPr>
          <p:cNvSpPr/>
          <p:nvPr/>
        </p:nvSpPr>
        <p:spPr>
          <a:xfrm rot="19213857">
            <a:off x="3682408" y="5906590"/>
            <a:ext cx="997367" cy="204708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B4B089B-996C-4626-AEDF-D1441FFD15AE}"/>
              </a:ext>
            </a:extLst>
          </p:cNvPr>
          <p:cNvSpPr/>
          <p:nvPr/>
        </p:nvSpPr>
        <p:spPr>
          <a:xfrm rot="18851363">
            <a:off x="7117327" y="5880041"/>
            <a:ext cx="997376" cy="20471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418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07506" y="0"/>
            <a:ext cx="8856988" cy="490063"/>
          </a:xfrm>
        </p:spPr>
        <p:txBody>
          <a:bodyPr>
            <a:normAutofit fontScale="90000"/>
          </a:bodyPr>
          <a:lstStyle/>
          <a:p>
            <a:pPr lvl="0" algn="l">
              <a:tabLst>
                <a:tab pos="0" algn="l"/>
                <a:tab pos="88897" algn="l"/>
              </a:tabLst>
            </a:pPr>
            <a:r>
              <a:rPr lang="fr-FR" sz="2800" b="1" dirty="0">
                <a:solidFill>
                  <a:schemeClr val="accent3">
                    <a:lumMod val="50000"/>
                  </a:schemeClr>
                </a:solidFill>
                <a:latin typeface="Arial" pitchFamily="34"/>
                <a:cs typeface="Arial" pitchFamily="34"/>
              </a:rPr>
              <a:t>		   Séroprévalence selon l’espèce</a:t>
            </a:r>
            <a:endParaRPr lang="fr-FR" sz="2800" dirty="0">
              <a:solidFill>
                <a:schemeClr val="accent3">
                  <a:lumMod val="50000"/>
                </a:schemeClr>
              </a:solidFill>
              <a:latin typeface="Arial" pitchFamily="34"/>
              <a:cs typeface="Arial" pitchFamily="34"/>
            </a:endParaRPr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173561"/>
              </p:ext>
            </p:extLst>
          </p:nvPr>
        </p:nvGraphicFramePr>
        <p:xfrm>
          <a:off x="1355864" y="420906"/>
          <a:ext cx="5615835" cy="643709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95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60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1" i="1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Genre et espèce</a:t>
                      </a:r>
                    </a:p>
                  </a:txBody>
                  <a:tcPr marL="36608" marR="36608" marT="697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Effectif total</a:t>
                      </a:r>
                    </a:p>
                  </a:txBody>
                  <a:tcPr marL="36608" marR="36608" marT="697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Positif</a:t>
                      </a:r>
                    </a:p>
                  </a:txBody>
                  <a:tcPr marL="36608" marR="36608" marT="697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Négatif</a:t>
                      </a:r>
                    </a:p>
                  </a:txBody>
                  <a:tcPr marL="36608" marR="36608" marT="697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%</a:t>
                      </a:r>
                    </a:p>
                  </a:txBody>
                  <a:tcPr marL="36608" marR="36608" marT="697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Acridotheres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tristis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15,8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Acrocephalus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newtoni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Alcedo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vintsioides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Anas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erythrorhyncha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rgbClr val="FD51D0"/>
                          </a:solidFill>
                          <a:effectLst/>
                        </a:rPr>
                        <a:t>Ardeola</a:t>
                      </a:r>
                      <a:r>
                        <a:rPr lang="fr-FR" sz="1000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rgbClr val="FD51D0"/>
                          </a:solidFill>
                          <a:effectLst/>
                        </a:rPr>
                        <a:t>idae</a:t>
                      </a:r>
                      <a:endParaRPr lang="fr-FR" sz="1050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Ardeola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ralloides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53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53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0,0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Bubulcus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ibis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0,0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Caprimulgus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Madagascariensis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Cisticola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cherina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Copsychus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albospecularis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Cuculus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rochii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Dendrocygna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viduata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rgbClr val="FD51D0"/>
                          </a:solidFill>
                          <a:effectLst/>
                        </a:rPr>
                        <a:t>Dicrurus</a:t>
                      </a:r>
                      <a:r>
                        <a:rPr lang="fr-FR" sz="1000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rgbClr val="FD51D0"/>
                          </a:solidFill>
                          <a:effectLst/>
                        </a:rPr>
                        <a:t>forficatus</a:t>
                      </a:r>
                      <a:endParaRPr lang="fr-FR" sz="1050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Dryolimnas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cuvieri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Egretta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alba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Egretta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ardesiaca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15,4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rgbClr val="FD51D0"/>
                          </a:solidFill>
                          <a:effectLst/>
                        </a:rPr>
                        <a:t>Egretta</a:t>
                      </a:r>
                      <a:r>
                        <a:rPr lang="fr-FR" sz="1000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rgbClr val="FD51D0"/>
                          </a:solidFill>
                          <a:effectLst/>
                        </a:rPr>
                        <a:t>dimorpha</a:t>
                      </a:r>
                      <a:endParaRPr lang="fr-FR" sz="1050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37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Falco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newtoni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88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Falco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zoniventris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Foudia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madagascariensis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3,9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Gallinago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macrodactyla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7,7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Hartlaubius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auratus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Hypsipetes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madagascariensis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kern="1200" dirty="0">
                          <a:solidFill>
                            <a:srgbClr val="FD51D0"/>
                          </a:solidFill>
                          <a:effectLst/>
                        </a:rPr>
                        <a:t>71,4</a:t>
                      </a:r>
                      <a:endParaRPr lang="fr-FR" sz="1050" b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Merops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superciliosus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Motacilla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flaviventris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175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Nectarinia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notata</a:t>
                      </a:r>
                      <a:endParaRPr lang="fr-FR" sz="1000" b="1" i="1" kern="1200" dirty="0">
                        <a:solidFill>
                          <a:srgbClr val="FD51D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Nectarinia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souimanga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6608" marR="36608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40</a:t>
                      </a:r>
                    </a:p>
                  </a:txBody>
                  <a:tcPr marL="36608" marR="36608" marT="6973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Nesillas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typica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Philepitta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castanea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Phyllastrephus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zosterops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Ploceus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nelicourvi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Rallus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madagascariensis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14,3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Rostratula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benghalensis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Sarothrura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insularis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9,1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Saxicola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torquata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25,0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Streptopelia</a:t>
                      </a:r>
                      <a:r>
                        <a:rPr lang="fr-FR" sz="1000" i="1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000" i="1" kern="1200" dirty="0" err="1">
                          <a:solidFill>
                            <a:schemeClr val="tx1"/>
                          </a:solidFill>
                          <a:effectLst/>
                        </a:rPr>
                        <a:t>picturata</a:t>
                      </a:r>
                      <a:endParaRPr lang="fr-FR" sz="1050" i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Vanga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curvirostris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fr-FR" sz="105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50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66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Zosterops</a:t>
                      </a:r>
                      <a:r>
                        <a:rPr lang="fr-FR" sz="1000" b="1" i="1" kern="1200" dirty="0">
                          <a:solidFill>
                            <a:srgbClr val="FD51D0"/>
                          </a:solidFill>
                          <a:effectLst/>
                        </a:rPr>
                        <a:t> </a:t>
                      </a:r>
                      <a:r>
                        <a:rPr lang="fr-FR" sz="1000" b="1" i="1" kern="1200" dirty="0" err="1">
                          <a:solidFill>
                            <a:srgbClr val="FD51D0"/>
                          </a:solidFill>
                          <a:effectLst/>
                        </a:rPr>
                        <a:t>maderaspatana</a:t>
                      </a:r>
                      <a:endParaRPr lang="fr-FR" sz="1050" b="1" i="1" dirty="0">
                        <a:solidFill>
                          <a:srgbClr val="FD51D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6480" marR="56480" marT="6973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</a:tbl>
          </a:graphicData>
        </a:graphic>
      </p:graphicFrame>
      <p:sp>
        <p:nvSpPr>
          <p:cNvPr id="10" name="Ellipse 9"/>
          <p:cNvSpPr/>
          <p:nvPr/>
        </p:nvSpPr>
        <p:spPr>
          <a:xfrm>
            <a:off x="2915816" y="548680"/>
            <a:ext cx="432048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2915816" y="3058682"/>
            <a:ext cx="432048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2915816" y="6021288"/>
            <a:ext cx="432048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2915816" y="5661248"/>
            <a:ext cx="432048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2954423" y="4171392"/>
            <a:ext cx="432048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2915816" y="3717032"/>
            <a:ext cx="432048" cy="360040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 descr="C:\Users\miatrana\AppData\Local\Microsoft\Windows\Temporary Internet Files\Content.Word\DSCN4235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957" y="1700808"/>
            <a:ext cx="876711" cy="1023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Image 39" descr="C:\Users\miatrana\AppData\Local\Microsoft\Windows\Temporary Internet Files\Content.Word\P113073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26" y="2835573"/>
            <a:ext cx="912656" cy="58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Image 40" descr="C:\Users\miatrana\AppData\Local\Microsoft\Windows\Temporary Internet Files\Content.Word\IMG_1618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374" y="3585484"/>
            <a:ext cx="1146033" cy="77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Image 41" descr="C:\Users\miatrana\AppData\Local\Microsoft\Windows\Temporary Internet Files\Content.Word\IMG_2045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665" y="3717266"/>
            <a:ext cx="937168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Image 42" descr="C:\Users\miatrana\AppData\Local\Microsoft\Windows\Temporary Internet Files\Content.Word\IMG_1588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192" y="5096995"/>
            <a:ext cx="1411845" cy="67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Image 43" descr="C:\Users\miatrana\AppData\Local\Microsoft\Windows\Temporary Internet Files\Content.Word\IMG_1716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471" y="5843620"/>
            <a:ext cx="1086459" cy="727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Connecteur droit avec flèche 45"/>
          <p:cNvCxnSpPr/>
          <p:nvPr/>
        </p:nvCxnSpPr>
        <p:spPr>
          <a:xfrm>
            <a:off x="6588225" y="6129300"/>
            <a:ext cx="391149" cy="0"/>
          </a:xfrm>
          <a:prstGeom prst="straightConnector1">
            <a:avLst/>
          </a:prstGeom>
          <a:ln w="28575">
            <a:solidFill>
              <a:srgbClr val="FD51D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en angle 54"/>
          <p:cNvCxnSpPr/>
          <p:nvPr/>
        </p:nvCxnSpPr>
        <p:spPr>
          <a:xfrm flipV="1">
            <a:off x="6588225" y="5432777"/>
            <a:ext cx="391149" cy="336485"/>
          </a:xfrm>
          <a:prstGeom prst="bentConnector3">
            <a:avLst>
              <a:gd name="adj1" fmla="val 50000"/>
            </a:avLst>
          </a:prstGeom>
          <a:ln w="28575">
            <a:solidFill>
              <a:srgbClr val="FD51D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6481318" y="3972739"/>
            <a:ext cx="498055" cy="0"/>
          </a:xfrm>
          <a:prstGeom prst="straightConnector1">
            <a:avLst/>
          </a:prstGeom>
          <a:ln w="28575">
            <a:solidFill>
              <a:srgbClr val="FD51D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/>
          <p:cNvCxnSpPr>
            <a:cxnSpLocks/>
          </p:cNvCxnSpPr>
          <p:nvPr/>
        </p:nvCxnSpPr>
        <p:spPr>
          <a:xfrm>
            <a:off x="6588224" y="4329100"/>
            <a:ext cx="792088" cy="396044"/>
          </a:xfrm>
          <a:prstGeom prst="bentConnector3">
            <a:avLst>
              <a:gd name="adj1" fmla="val 50000"/>
            </a:avLst>
          </a:prstGeom>
          <a:ln w="28575">
            <a:solidFill>
              <a:srgbClr val="FD51D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en angle 86"/>
          <p:cNvCxnSpPr/>
          <p:nvPr/>
        </p:nvCxnSpPr>
        <p:spPr>
          <a:xfrm flipV="1">
            <a:off x="6481319" y="3282211"/>
            <a:ext cx="540129" cy="538708"/>
          </a:xfrm>
          <a:prstGeom prst="bentConnector3">
            <a:avLst/>
          </a:prstGeom>
          <a:ln w="28575">
            <a:solidFill>
              <a:srgbClr val="FD51D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en angle 109"/>
          <p:cNvCxnSpPr>
            <a:endCxn id="23" idx="1"/>
          </p:cNvCxnSpPr>
          <p:nvPr/>
        </p:nvCxnSpPr>
        <p:spPr>
          <a:xfrm rot="5400000" flipH="1" flipV="1">
            <a:off x="6329385" y="2471416"/>
            <a:ext cx="917413" cy="399732"/>
          </a:xfrm>
          <a:prstGeom prst="bentConnector2">
            <a:avLst/>
          </a:prstGeom>
          <a:ln w="28575">
            <a:solidFill>
              <a:srgbClr val="FD51D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958" y="548680"/>
            <a:ext cx="1182613" cy="925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Connecteur droit avec flèche 3"/>
          <p:cNvCxnSpPr/>
          <p:nvPr/>
        </p:nvCxnSpPr>
        <p:spPr>
          <a:xfrm>
            <a:off x="6588225" y="656692"/>
            <a:ext cx="391149" cy="0"/>
          </a:xfrm>
          <a:prstGeom prst="straightConnector1">
            <a:avLst/>
          </a:prstGeom>
          <a:ln w="28575">
            <a:solidFill>
              <a:srgbClr val="FD51D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274640"/>
            <a:ext cx="8712968" cy="706088"/>
          </a:xfrm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Facteurs d’exposition au VNO</a:t>
            </a:r>
            <a:endParaRPr lang="fr-FR" sz="28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874341"/>
              </p:ext>
            </p:extLst>
          </p:nvPr>
        </p:nvGraphicFramePr>
        <p:xfrm>
          <a:off x="107505" y="1196752"/>
          <a:ext cx="7488833" cy="502845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6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15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86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96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7077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Variables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Modalité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Positif</a:t>
                      </a:r>
                      <a:endParaRPr lang="fr-FR" sz="11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IC Pos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OR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IC à 95% OR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p-value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15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%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1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Constant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33911" marR="33911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0,002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9,01.10</a:t>
                      </a:r>
                      <a:r>
                        <a:rPr lang="fr-FR" sz="1200" baseline="300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-05</a:t>
                      </a: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-0,02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077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Proximité zone humide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Oui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342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37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10,8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7,7-14,6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2,73.10</a:t>
                      </a:r>
                      <a:r>
                        <a:rPr lang="fr-FR" sz="1200" baseline="300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-02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008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Non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70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34.7-93,3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8,19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1,2-165,1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077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Ordre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Autre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99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10,1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4,9-17,8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 rowSpan="3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2,30.10</a:t>
                      </a:r>
                      <a:r>
                        <a:rPr lang="fr-FR" sz="1200" baseline="300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-02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07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Ciconiiforme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127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3,9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1,3-8,9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2,5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0,3-29,5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02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Passeriforme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126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23,02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15,9-31,3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4,99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1,58-16,25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7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077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Région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Analamanga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154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3,2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1,06-7,4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5,01.10</a:t>
                      </a:r>
                      <a:r>
                        <a:rPr lang="fr-FR" sz="1200" baseline="300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-06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07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Itasy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48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8,3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2,3-20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9,2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1,2-115,3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15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Vakinankaratra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5,88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0,1-28,7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1,6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0,03-41,6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415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Alaotra-Mangoro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133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25,56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18,4-33,8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41,4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6,2-610,7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70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7077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Aire de distribution géographique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Cosmopolite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130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3,08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0,8-7,7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b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2,31.10</a:t>
                      </a:r>
                      <a:r>
                        <a:rPr lang="fr-FR" sz="1200" baseline="300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-04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415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Endémique Régionale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42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45,24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29,8-61,3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2,6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0,5-14,3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415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Endémique Madagascar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150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5,7-16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1,1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0,28-4,8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7874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Afrique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7,7-38,6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31,9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5,46-313,1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70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6141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Proximité zone humide : région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2,2.10</a:t>
                      </a:r>
                      <a:r>
                        <a:rPr lang="fr-FR" sz="1200" baseline="3000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-02</a:t>
                      </a:r>
                      <a:endParaRPr lang="fr-FR" sz="120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189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fr-FR" sz="1200" dirty="0"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lang="fr-FR" sz="1200" dirty="0"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33911" marR="3391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7668344" y="1124746"/>
            <a:ext cx="1475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" pitchFamily="34" charset="0"/>
                <a:cs typeface="Arial" pitchFamily="34" charset="0"/>
              </a:rPr>
              <a:t>AUC ROC = </a:t>
            </a:r>
            <a:r>
              <a:rPr lang="fr-FR" b="1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0,86</a:t>
            </a:r>
            <a:r>
              <a:rPr lang="fr-F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fr-FR" b="1" dirty="0">
                <a:latin typeface="Arial" pitchFamily="34" charset="0"/>
                <a:cs typeface="Arial" pitchFamily="34" charset="0"/>
              </a:rPr>
              <a:t>(IC 95% </a:t>
            </a:r>
          </a:p>
          <a:p>
            <a:r>
              <a:rPr lang="fr-FR" b="1" dirty="0">
                <a:latin typeface="Arial" pitchFamily="34" charset="0"/>
                <a:cs typeface="Arial" pitchFamily="34" charset="0"/>
              </a:rPr>
              <a:t>0,80-0,91</a:t>
            </a:r>
            <a:r>
              <a:rPr lang="fr-F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</a:t>
            </a:r>
          </a:p>
        </p:txBody>
      </p:sp>
      <p:sp>
        <p:nvSpPr>
          <p:cNvPr id="14" name="Ellipse 13"/>
          <p:cNvSpPr/>
          <p:nvPr/>
        </p:nvSpPr>
        <p:spPr>
          <a:xfrm>
            <a:off x="1547664" y="2204864"/>
            <a:ext cx="576064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1187624" y="2924944"/>
            <a:ext cx="1224136" cy="288032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1475656" y="4005064"/>
            <a:ext cx="792088" cy="504056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1475656" y="5479825"/>
            <a:ext cx="792088" cy="288032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>
          <a:xfrm>
            <a:off x="5076056" y="2204864"/>
            <a:ext cx="504056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5076056" y="2960948"/>
            <a:ext cx="504056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5076056" y="4149080"/>
            <a:ext cx="504056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5076056" y="5492463"/>
            <a:ext cx="504056" cy="216024"/>
          </a:xfrm>
          <a:prstGeom prst="ellipse">
            <a:avLst/>
          </a:prstGeom>
          <a:noFill/>
          <a:ln>
            <a:solidFill>
              <a:srgbClr val="FD5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0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5FCD9-B679-4138-8229-3335A6FC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66" y="2718048"/>
            <a:ext cx="8229600" cy="1143000"/>
          </a:xfrm>
        </p:spPr>
        <p:txBody>
          <a:bodyPr/>
          <a:lstStyle/>
          <a:p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IV. DISCUSSION 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78BB14-FCB0-4F85-981C-127D5059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747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1988840"/>
            <a:ext cx="8507288" cy="2304256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Originalité de l’étude:</a:t>
            </a:r>
          </a:p>
          <a:p>
            <a:pPr marL="0" indent="0">
              <a:buNone/>
            </a:pPr>
            <a:endParaRPr lang="fr-FR" sz="2400" b="1" dirty="0">
              <a:solidFill>
                <a:srgbClr val="FD51D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1ère étude évaluant à la séroprévalence chez les oiseaux sauvages et identifiant des facteurs d’exposition au VNO à Madagascar.</a:t>
            </a:r>
          </a:p>
          <a:p>
            <a:pPr marL="0" indent="0">
              <a:buNone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26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102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764704"/>
            <a:ext cx="8507288" cy="568863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Résultats sérologiques :</a:t>
            </a:r>
          </a:p>
          <a:p>
            <a:pPr marL="0" indent="0">
              <a:buNone/>
            </a:pPr>
            <a:endParaRPr lang="fr-FR" sz="2400" b="1" dirty="0">
              <a:solidFill>
                <a:srgbClr val="FD51D0"/>
              </a:solidFill>
              <a:latin typeface="Arial" pitchFamily="34" charset="0"/>
              <a:cs typeface="Arial" pitchFamily="34" charset="0"/>
            </a:endParaRP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Séroprévalence de 12,5 % → circulation du VNO avifaune, cohérent avec les niveaux de circulation trouvés ailleurs :</a:t>
            </a:r>
          </a:p>
          <a:p>
            <a:pPr marL="931863" lvl="1" indent="-531813">
              <a:buFontTx/>
              <a:buChar char="-"/>
              <a:tabLst>
                <a:tab pos="355600" algn="l"/>
                <a:tab pos="531813" algn="l"/>
              </a:tabLst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Europe : varie de 2,4% (Suède) à 14,5% (Serbie) </a:t>
            </a:r>
          </a:p>
          <a:p>
            <a:pPr marL="931863" lvl="1" indent="-531813">
              <a:buFontTx/>
              <a:buChar char="-"/>
              <a:tabLst>
                <a:tab pos="355600" algn="l"/>
                <a:tab pos="531813" algn="l"/>
              </a:tabLst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Afrique : varie de 3,5% (Maroc) à 30% (Tunisie)</a:t>
            </a:r>
          </a:p>
          <a:p>
            <a:pPr marL="931863" lvl="1" indent="-531813">
              <a:buFontTx/>
              <a:buChar char="-"/>
              <a:tabLst>
                <a:tab pos="355600" algn="l"/>
                <a:tab pos="531813" algn="l"/>
              </a:tabLst>
            </a:pP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2400" dirty="0">
                <a:latin typeface="Arial" pitchFamily="34" charset="0"/>
                <a:cs typeface="Arial" pitchFamily="34" charset="0"/>
              </a:rPr>
              <a:t>Au moins 19 espèces en contact avec le VNO, surtout l’ordre des Passériformes (12/18 espèces de Passériformes)</a:t>
            </a:r>
          </a:p>
          <a:p>
            <a:pPr>
              <a:buFont typeface="Arial" pitchFamily="34" charset="0"/>
              <a:buChar char="•"/>
            </a:pPr>
            <a:endParaRPr lang="fr-FR" sz="2400" dirty="0">
              <a:latin typeface="Arial" pitchFamily="34" charset="0"/>
              <a:cs typeface="Arial" pitchFamily="34" charset="0"/>
            </a:endParaRP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Une espèce est en contact étroit avec le VNO : </a:t>
            </a:r>
            <a:r>
              <a:rPr lang="fr-FR" sz="2400" i="1" dirty="0" err="1">
                <a:latin typeface="Arial" pitchFamily="34" charset="0"/>
                <a:cs typeface="Arial" pitchFamily="34" charset="0"/>
              </a:rPr>
              <a:t>Hypsipetes</a:t>
            </a:r>
            <a:r>
              <a:rPr lang="fr-FR" sz="2400" i="1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400" i="1" dirty="0" err="1">
                <a:latin typeface="Arial" pitchFamily="34" charset="0"/>
                <a:cs typeface="Arial" pitchFamily="34" charset="0"/>
              </a:rPr>
              <a:t>madagascariensis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(10+/12)</a:t>
            </a:r>
          </a:p>
          <a:p>
            <a:pPr>
              <a:buFont typeface="Arial" pitchFamily="34" charset="0"/>
              <a:buChar char="•"/>
            </a:pPr>
            <a:endParaRPr lang="fr-FR" sz="2400" dirty="0">
              <a:latin typeface="Arial" pitchFamily="34" charset="0"/>
              <a:cs typeface="Arial" pitchFamily="34" charset="0"/>
            </a:endParaRP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Circulation d’un autre </a:t>
            </a:r>
            <a:r>
              <a:rPr lang="fr-FR" sz="2400" dirty="0" err="1">
                <a:latin typeface="Arial" pitchFamily="34" charset="0"/>
                <a:cs typeface="Arial" pitchFamily="34" charset="0"/>
              </a:rPr>
              <a:t>Flavivirus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à Madagascar (non-VNO/non-</a:t>
            </a:r>
            <a:r>
              <a:rPr lang="fr-FR" sz="2400" dirty="0" err="1">
                <a:latin typeface="Arial" pitchFamily="34" charset="0"/>
                <a:cs typeface="Arial" pitchFamily="34" charset="0"/>
              </a:rPr>
              <a:t>Usutu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0" indent="0">
              <a:buNone/>
            </a:pPr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312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832648"/>
          </a:xfrm>
        </p:spPr>
        <p:txBody>
          <a:bodyPr/>
          <a:lstStyle/>
          <a:p>
            <a:pPr marL="0" indent="0">
              <a:buNone/>
            </a:pPr>
            <a:r>
              <a:rPr lang="fr-FR" sz="2400" b="1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Facteurs de risque :</a:t>
            </a: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Passériformes : plus en contact avec le VNO, USA (</a:t>
            </a:r>
            <a:r>
              <a:rPr lang="fr-FR" sz="2400" dirty="0" err="1">
                <a:latin typeface="Arial" pitchFamily="34" charset="0"/>
                <a:cs typeface="Arial" pitchFamily="34" charset="0"/>
              </a:rPr>
              <a:t>Komar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, 2003)</a:t>
            </a:r>
          </a:p>
          <a:p>
            <a:pPr marL="0" indent="0">
              <a:buNone/>
            </a:pPr>
            <a:endParaRPr lang="fr-FR" sz="2400" dirty="0">
              <a:latin typeface="Arial" pitchFamily="34" charset="0"/>
              <a:cs typeface="Arial" pitchFamily="34" charset="0"/>
            </a:endParaRP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Éloigné zone humide : </a:t>
            </a:r>
          </a:p>
          <a:p>
            <a:pPr marL="755650" lvl="1" indent="-355600"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-	Similaire :Johnson 2012 , et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Magori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 2011 </a:t>
            </a:r>
          </a:p>
          <a:p>
            <a:pPr lvl="1" indent="-342900" defTabSz="355600">
              <a:buFontTx/>
              <a:buChar char="-"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Contradictoire : Leblond 2007 et Pradier 2008 </a:t>
            </a:r>
          </a:p>
          <a:p>
            <a:pPr marL="400050" lvl="1" indent="0" defTabSz="355600">
              <a:buNone/>
            </a:pPr>
            <a:endParaRPr lang="fr-FR" sz="2000" dirty="0">
              <a:latin typeface="Arial" pitchFamily="34" charset="0"/>
              <a:cs typeface="Arial" pitchFamily="34" charset="0"/>
            </a:endParaRP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Région d’</a:t>
            </a:r>
            <a:r>
              <a:rPr lang="fr-FR" sz="2400" dirty="0" err="1">
                <a:latin typeface="Arial" pitchFamily="34" charset="0"/>
                <a:cs typeface="Arial" pitchFamily="34" charset="0"/>
              </a:rPr>
              <a:t>Alaotra-Mangoro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: présence de rizières comme en Camargue (Séroprévalence 75% chevaux 2016)</a:t>
            </a:r>
          </a:p>
          <a:p>
            <a:pPr marL="0" indent="0">
              <a:buNone/>
            </a:pPr>
            <a:endParaRPr lang="fr-FR" sz="2400" dirty="0">
              <a:latin typeface="Arial" pitchFamily="34" charset="0"/>
              <a:cs typeface="Arial" pitchFamily="34" charset="0"/>
            </a:endParaRP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Distribution africaine : hypothèse ? (migration locale et non africaine)</a:t>
            </a:r>
          </a:p>
          <a:p>
            <a:pPr marL="0" indent="0">
              <a:buNone/>
            </a:pP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094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363272" cy="5145431"/>
          </a:xfrm>
        </p:spPr>
        <p:txBody>
          <a:bodyPr>
            <a:normAutofit/>
          </a:bodyPr>
          <a:lstStyle/>
          <a:p>
            <a:pPr marL="446088" lvl="0" indent="-180975" algn="just" defTabSz="685800">
              <a:spcBef>
                <a:spcPts val="750"/>
              </a:spcBef>
              <a:buSzTx/>
              <a:buFont typeface="Arial" panose="020B0604020202020204" pitchFamily="34" charset="0"/>
              <a:buChar char="•"/>
              <a:defRPr/>
            </a:pPr>
            <a:endParaRPr lang="fr-FR" sz="2400" i="1" dirty="0">
              <a:latin typeface="Arial" pitchFamily="34" charset="0"/>
              <a:cs typeface="Arial" pitchFamily="34" charset="0"/>
            </a:endParaRPr>
          </a:p>
          <a:p>
            <a:pPr marL="265113" lvl="0" indent="0" algn="just" defTabSz="685800">
              <a:spcBef>
                <a:spcPts val="750"/>
              </a:spcBef>
              <a:buSzTx/>
              <a:buNone/>
              <a:defRPr/>
            </a:pPr>
            <a:r>
              <a:rPr lang="fr-FR" sz="2400" dirty="0">
                <a:latin typeface="Arial" pitchFamily="34" charset="0"/>
                <a:cs typeface="Arial" pitchFamily="34" charset="0"/>
              </a:rPr>
              <a:t>→ </a:t>
            </a:r>
            <a:r>
              <a:rPr lang="fr-FR" sz="2400" b="1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Il pourrait y avoir deux sortes de « paysages épidémiologiques »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265113" lvl="0" indent="0" algn="just" defTabSz="685800">
              <a:spcBef>
                <a:spcPts val="750"/>
              </a:spcBef>
              <a:buSzTx/>
              <a:buNone/>
              <a:defRPr/>
            </a:pPr>
            <a:endParaRPr lang="fr-FR" sz="2400" b="1" dirty="0">
              <a:latin typeface="Arial" pitchFamily="34" charset="0"/>
              <a:cs typeface="Arial" pitchFamily="34" charset="0"/>
            </a:endParaRPr>
          </a:p>
          <a:p>
            <a:pPr marL="608013" lvl="0" algn="just" defTabSz="685800">
              <a:spcBef>
                <a:spcPts val="75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latin typeface="Arial" pitchFamily="34" charset="0"/>
                <a:cs typeface="Arial" pitchFamily="34" charset="0"/>
              </a:rPr>
              <a:t>le premier implique les oiseaux forestiers, notamment les passereaux, avec une forte circulation du VNO</a:t>
            </a:r>
          </a:p>
          <a:p>
            <a:pPr marL="608013" lvl="0" algn="just" defTabSz="685800">
              <a:spcBef>
                <a:spcPts val="75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latin typeface="Arial" pitchFamily="34" charset="0"/>
                <a:cs typeface="Arial" pitchFamily="34" charset="0"/>
              </a:rPr>
              <a:t>le second implique plutôt les oiseaux d’eau se situant dans les zones humides, avec une faible circulation du VNO.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2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EDE3FB-131F-42C0-A92F-6BC2F5BF9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Arial" pitchFamily="34"/>
                <a:cs typeface="Arial" pitchFamily="34"/>
              </a:rPr>
              <a:t>INTRODUCTION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A72851-4DD8-447A-956E-0ED1B61D8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082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1D9C56-3811-4BD6-A423-98815930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/>
              <a:t>30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719F547-C6D3-42E1-B2C6-79191D51C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48" y="1166018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fr-FR" sz="32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81653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6720" y="1202981"/>
            <a:ext cx="7859216" cy="4392488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Arial" pitchFamily="34" charset="0"/>
                <a:cs typeface="Arial" pitchFamily="34" charset="0"/>
              </a:rPr>
              <a:t>Première étude à identifier </a:t>
            </a:r>
            <a:r>
              <a:rPr lang="fr-FR" sz="2400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19 espèces d’oiseaux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en contact avec VNO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age 4" descr="C:\Users\miatrana\AppData\Local\Microsoft\Windows\Temporary Internet Files\Content.Word\DSCN4235.jpg">
            <a:extLst>
              <a:ext uri="{FF2B5EF4-FFF2-40B4-BE49-F238E27FC236}">
                <a16:creationId xmlns:a16="http://schemas.microsoft.com/office/drawing/2014/main" id="{AF05EBB1-C98A-42DC-BD13-C8042E5D35D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4" y="3368350"/>
            <a:ext cx="1310356" cy="106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miatrana\AppData\Local\Microsoft\Windows\Temporary Internet Files\Content.Word\P1130739.jpg">
            <a:extLst>
              <a:ext uri="{FF2B5EF4-FFF2-40B4-BE49-F238E27FC236}">
                <a16:creationId xmlns:a16="http://schemas.microsoft.com/office/drawing/2014/main" id="{AEB513ED-FFFB-4EC1-9DC9-8AC8744741C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54" y="2232669"/>
            <a:ext cx="1271564" cy="11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:\Users\miatrana\AppData\Local\Microsoft\Windows\Temporary Internet Files\Content.Word\IMG_1618.jpg">
            <a:extLst>
              <a:ext uri="{FF2B5EF4-FFF2-40B4-BE49-F238E27FC236}">
                <a16:creationId xmlns:a16="http://schemas.microsoft.com/office/drawing/2014/main" id="{8CF9AD7F-B6DE-4096-BF58-7B45170B302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92" y="2232669"/>
            <a:ext cx="1315876" cy="109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C:\Users\miatrana\AppData\Local\Microsoft\Windows\Temporary Internet Files\Content.Word\IMG_2045.jpg">
            <a:extLst>
              <a:ext uri="{FF2B5EF4-FFF2-40B4-BE49-F238E27FC236}">
                <a16:creationId xmlns:a16="http://schemas.microsoft.com/office/drawing/2014/main" id="{C05AA4A0-C37B-4995-A709-27CC828136F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39411"/>
            <a:ext cx="1154846" cy="106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C:\Users\miatrana\AppData\Local\Microsoft\Windows\Temporary Internet Files\Content.Word\IMG_1588.jpg">
            <a:extLst>
              <a:ext uri="{FF2B5EF4-FFF2-40B4-BE49-F238E27FC236}">
                <a16:creationId xmlns:a16="http://schemas.microsoft.com/office/drawing/2014/main" id="{7509D19E-75AC-42BA-BB91-259BB437C4B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78" y="2232669"/>
            <a:ext cx="1661139" cy="108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 descr="C:\Users\miatrana\AppData\Local\Microsoft\Windows\Temporary Internet Files\Content.Word\IMG_1716.jpg">
            <a:extLst>
              <a:ext uri="{FF2B5EF4-FFF2-40B4-BE49-F238E27FC236}">
                <a16:creationId xmlns:a16="http://schemas.microsoft.com/office/drawing/2014/main" id="{B2D7CD8B-E658-4A60-B65F-36D7199A22B1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353" y="2241414"/>
            <a:ext cx="1250762" cy="108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BC3E972-5A41-425C-B02A-20564C638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8" y="2235820"/>
            <a:ext cx="1373509" cy="1074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1E328AF-6432-434A-9D96-B286F81EF8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3" y="3303778"/>
            <a:ext cx="1554722" cy="108100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F469A7B-0C38-41B1-B161-6D2D1FE7C3E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22" y="3327375"/>
            <a:ext cx="1562090" cy="104139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7A55962-9347-42D8-9F9A-7037F12F697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96" y="3327375"/>
            <a:ext cx="1554721" cy="1048426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63051F90-0EB7-4BD9-8AB2-0F8A3BCBD46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2"/>
          <a:stretch/>
        </p:blipFill>
        <p:spPr>
          <a:xfrm>
            <a:off x="7312989" y="2241414"/>
            <a:ext cx="1438789" cy="1062364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67D7996-DE7C-40B0-94C3-E582ECB2C84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96"/>
          <a:stretch/>
        </p:blipFill>
        <p:spPr>
          <a:xfrm>
            <a:off x="7513138" y="3317058"/>
            <a:ext cx="1255430" cy="1081003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E247B33-0A33-4D16-961E-904934829BE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4" y="4450966"/>
            <a:ext cx="1307638" cy="980728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7D8EE545-D5F2-4762-950E-5E2E719C471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18" y="4410925"/>
            <a:ext cx="1271564" cy="1032643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D81D9287-8828-450B-A356-5E2A9EAE8A5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08" y="4385671"/>
            <a:ext cx="1343194" cy="1061140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D869C4DE-2D1C-439A-B9B1-A57DD333472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15" y="4385671"/>
            <a:ext cx="1376857" cy="105789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1DA3320-5806-42BE-9A4A-590426ED35D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437111"/>
            <a:ext cx="1385608" cy="10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62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38936"/>
          </a:xfrm>
        </p:spPr>
        <p:txBody>
          <a:bodyPr/>
          <a:lstStyle/>
          <a:p>
            <a:r>
              <a:rPr lang="fr-FR" sz="2400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Séroprévalence diffère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selon type d’oiseau:</a:t>
            </a:r>
          </a:p>
          <a:p>
            <a:pPr lvl="1"/>
            <a:r>
              <a:rPr lang="fr-FR" sz="2400" dirty="0">
                <a:latin typeface="Arial" pitchFamily="34" charset="0"/>
                <a:cs typeface="Arial" pitchFamily="34" charset="0"/>
              </a:rPr>
              <a:t>les plus fortes séroprévalence observés chez les passereaux, en particulier </a:t>
            </a:r>
          </a:p>
          <a:p>
            <a:pPr marL="457200" lvl="1" indent="0" algn="ctr">
              <a:buNone/>
            </a:pPr>
            <a:r>
              <a:rPr lang="fr-FR" sz="2400" i="1" dirty="0" err="1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Hypsipetes</a:t>
            </a:r>
            <a:r>
              <a:rPr lang="fr-FR" sz="2400" i="1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i="1" dirty="0" err="1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madagascariensis</a:t>
            </a:r>
            <a:endParaRPr lang="fr-FR" sz="2400" dirty="0">
              <a:solidFill>
                <a:srgbClr val="FD51D0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32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 descr="C:\Users\miatrana\AppData\Local\Microsoft\Windows\Temporary Internet Files\Content.Word\IMG_2045.jpg">
            <a:extLst>
              <a:ext uri="{FF2B5EF4-FFF2-40B4-BE49-F238E27FC236}">
                <a16:creationId xmlns:a16="http://schemas.microsoft.com/office/drawing/2014/main" id="{1269880C-6E0A-4778-87E5-9B59D3F3BA4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52" y="2780928"/>
            <a:ext cx="2664296" cy="3162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671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9552" y="836712"/>
            <a:ext cx="8301608" cy="5184576"/>
          </a:xfrm>
        </p:spPr>
        <p:txBody>
          <a:bodyPr/>
          <a:lstStyle/>
          <a:p>
            <a:r>
              <a:rPr lang="fr-FR" sz="2400" dirty="0">
                <a:latin typeface="Arial" pitchFamily="34" charset="0"/>
                <a:cs typeface="Arial" pitchFamily="34" charset="0"/>
              </a:rPr>
              <a:t>facteurs d’exposition au VNO pour les oiseaux sauvages:</a:t>
            </a:r>
          </a:p>
          <a:p>
            <a:pPr lvl="1"/>
            <a:r>
              <a:rPr lang="fr-FR" sz="2400" dirty="0">
                <a:latin typeface="Arial" pitchFamily="34" charset="0"/>
                <a:cs typeface="Arial" pitchFamily="34" charset="0"/>
              </a:rPr>
              <a:t>appartenir à l’ordre des Passériformes, </a:t>
            </a:r>
          </a:p>
          <a:p>
            <a:pPr lvl="1"/>
            <a:r>
              <a:rPr lang="fr-FR" sz="2400" dirty="0">
                <a:latin typeface="Arial" pitchFamily="34" charset="0"/>
                <a:cs typeface="Arial" pitchFamily="34" charset="0"/>
              </a:rPr>
              <a:t>vivre loin des zones humides, </a:t>
            </a:r>
          </a:p>
          <a:p>
            <a:pPr lvl="1"/>
            <a:r>
              <a:rPr lang="fr-FR" sz="2400" dirty="0">
                <a:latin typeface="Arial" pitchFamily="34" charset="0"/>
                <a:cs typeface="Arial" pitchFamily="34" charset="0"/>
              </a:rPr>
              <a:t>vivre dans la région d’</a:t>
            </a:r>
            <a:r>
              <a:rPr lang="fr-FR" sz="2400" dirty="0" err="1">
                <a:latin typeface="Arial" pitchFamily="34" charset="0"/>
                <a:cs typeface="Arial" pitchFamily="34" charset="0"/>
              </a:rPr>
              <a:t>Alaotra-Mangoro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,</a:t>
            </a:r>
          </a:p>
          <a:p>
            <a:pPr lvl="1"/>
            <a:r>
              <a:rPr lang="fr-FR" sz="2400" dirty="0">
                <a:latin typeface="Arial" pitchFamily="34" charset="0"/>
                <a:cs typeface="Arial" pitchFamily="34" charset="0"/>
              </a:rPr>
              <a:t>avoir une distribution africaine.</a:t>
            </a:r>
          </a:p>
          <a:p>
            <a:pPr marL="0" indent="0">
              <a:buNone/>
            </a:pP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33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7BECE0-C23D-444E-8835-5BE94D2D1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338553"/>
            <a:ext cx="4840159" cy="1887662"/>
          </a:xfrm>
          <a:prstGeom prst="rect">
            <a:avLst/>
          </a:prstGeom>
        </p:spPr>
      </p:pic>
      <p:pic>
        <p:nvPicPr>
          <p:cNvPr id="8" name="Picture 2" descr="G:\PHOTO MIATRANA\DSCN4022.JPG">
            <a:extLst>
              <a:ext uri="{FF2B5EF4-FFF2-40B4-BE49-F238E27FC236}">
                <a16:creationId xmlns:a16="http://schemas.microsoft.com/office/drawing/2014/main" id="{0BB88072-B32A-43B0-A354-DBAE04A57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519" y="3338553"/>
            <a:ext cx="2460889" cy="18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382D27-C65E-4965-ABED-B8EC0EC98B57}"/>
              </a:ext>
            </a:extLst>
          </p:cNvPr>
          <p:cNvSpPr txBox="1"/>
          <p:nvPr/>
        </p:nvSpPr>
        <p:spPr>
          <a:xfrm>
            <a:off x="2133953" y="5184429"/>
            <a:ext cx="165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Zones </a:t>
            </a:r>
            <a:r>
              <a:rPr lang="en-US" dirty="0" err="1"/>
              <a:t>humides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92CDF2-D92D-4983-83C5-27296F644076}"/>
              </a:ext>
            </a:extLst>
          </p:cNvPr>
          <p:cNvSpPr txBox="1"/>
          <p:nvPr/>
        </p:nvSpPr>
        <p:spPr>
          <a:xfrm>
            <a:off x="6033826" y="5195133"/>
            <a:ext cx="215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Ordre: </a:t>
            </a:r>
            <a:r>
              <a:rPr lang="fr-FR" dirty="0"/>
              <a:t>Passériformes</a:t>
            </a:r>
          </a:p>
          <a:p>
            <a:r>
              <a:rPr lang="fr-FR" i="1" dirty="0"/>
              <a:t>(</a:t>
            </a:r>
            <a:r>
              <a:rPr lang="fr-FR" i="1" dirty="0" err="1"/>
              <a:t>Nectarinia</a:t>
            </a:r>
            <a:r>
              <a:rPr lang="fr-FR" i="1" dirty="0"/>
              <a:t> </a:t>
            </a:r>
            <a:r>
              <a:rPr lang="fr-FR" i="1" dirty="0" err="1"/>
              <a:t>notata</a:t>
            </a:r>
            <a:r>
              <a:rPr lang="fr-FR" i="1" dirty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793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3893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deux paysages épidémiologiques:</a:t>
            </a:r>
          </a:p>
          <a:p>
            <a:endParaRPr lang="fr-FR" sz="2400" dirty="0">
              <a:solidFill>
                <a:srgbClr val="FD51D0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fr-FR" sz="2000" dirty="0">
                <a:latin typeface="Arial" pitchFamily="34" charset="0"/>
                <a:cs typeface="Arial" pitchFamily="34" charset="0"/>
              </a:rPr>
              <a:t>milieu forestier avec une forte circulation virale, </a:t>
            </a:r>
          </a:p>
          <a:p>
            <a:pPr lvl="1"/>
            <a:r>
              <a:rPr lang="fr-FR" sz="2000" dirty="0">
                <a:latin typeface="Arial" pitchFamily="34" charset="0"/>
                <a:cs typeface="Arial" pitchFamily="34" charset="0"/>
              </a:rPr>
              <a:t>zones humides avec une circulation virale moins intense</a:t>
            </a:r>
            <a:r>
              <a:rPr lang="fr-FR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fr-FR" sz="28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fr-F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34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E4421F-24A3-4167-99BA-CD54C2880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780928"/>
            <a:ext cx="2680518" cy="26805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7FDB264-0367-4677-88DA-A23B205A76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52" y="2790619"/>
            <a:ext cx="4030617" cy="26805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832903D-FB11-445B-8488-2803B6E59198}"/>
              </a:ext>
            </a:extLst>
          </p:cNvPr>
          <p:cNvSpPr txBox="1"/>
          <p:nvPr/>
        </p:nvSpPr>
        <p:spPr>
          <a:xfrm>
            <a:off x="1909125" y="5408238"/>
            <a:ext cx="228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Forêt</a:t>
            </a:r>
            <a:r>
              <a:rPr lang="en-US" dirty="0"/>
              <a:t> de </a:t>
            </a:r>
            <a:r>
              <a:rPr lang="en-US" dirty="0" err="1"/>
              <a:t>Torotorofotsy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982534-4073-4595-B9E2-AC9B8197107A}"/>
              </a:ext>
            </a:extLst>
          </p:cNvPr>
          <p:cNvSpPr txBox="1"/>
          <p:nvPr/>
        </p:nvSpPr>
        <p:spPr>
          <a:xfrm>
            <a:off x="5391235" y="5412331"/>
            <a:ext cx="320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Zones </a:t>
            </a:r>
            <a:r>
              <a:rPr lang="en-US" dirty="0" err="1"/>
              <a:t>humides</a:t>
            </a:r>
            <a:r>
              <a:rPr lang="en-US" dirty="0"/>
              <a:t> de </a:t>
            </a:r>
            <a:r>
              <a:rPr lang="en-US" dirty="0" err="1"/>
              <a:t>Torotorofotsy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0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34680"/>
            <a:ext cx="8219256" cy="706088"/>
          </a:xfrm>
        </p:spPr>
        <p:txBody>
          <a:bodyPr>
            <a:normAutofit fontScale="90000"/>
          </a:bodyPr>
          <a:lstStyle/>
          <a:p>
            <a:r>
              <a:rPr lang="fr-FR" sz="3200" b="1" dirty="0">
                <a:ln w="18415" cmpd="sng">
                  <a:noFill/>
                  <a:prstDash val="solid"/>
                </a:ln>
                <a:solidFill>
                  <a:srgbClr val="FD51D0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PERSPECTIVES ET RECOMMANDATIONS</a:t>
            </a:r>
            <a:endParaRPr lang="fr-FR" sz="3200" dirty="0">
              <a:solidFill>
                <a:srgbClr val="FD51D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0344" y="1688984"/>
            <a:ext cx="8712968" cy="4476320"/>
          </a:xfrm>
        </p:spPr>
        <p:txBody>
          <a:bodyPr/>
          <a:lstStyle/>
          <a:p>
            <a:endParaRPr lang="fr-FR" sz="2400" dirty="0">
              <a:latin typeface="Arial" pitchFamily="34" charset="0"/>
              <a:cs typeface="Arial" pitchFamily="34" charset="0"/>
            </a:endParaRP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Impact clinique VNO sur oiseaux sauvages de Madagascar à étudier, si impact clinique sur espèces en danger (UICN) : mettre en place un programme de conservation pour espèces atteintes (Peterson, 2004)</a:t>
            </a:r>
          </a:p>
          <a:p>
            <a:endParaRPr lang="fr-FR" sz="2400" dirty="0">
              <a:latin typeface="Arial" pitchFamily="34" charset="0"/>
              <a:cs typeface="Arial" pitchFamily="34" charset="0"/>
            </a:endParaRPr>
          </a:p>
          <a:p>
            <a:r>
              <a:rPr lang="fr-FR" sz="2400" dirty="0">
                <a:latin typeface="Arial" pitchFamily="34" charset="0"/>
                <a:cs typeface="Arial" pitchFamily="34" charset="0"/>
              </a:rPr>
              <a:t>En cas d’introduction d’une lignée plus pathogène : mettre en place un programme de surveillance pour alerte précoce comme cela  existe aux USA et en Méditerranée</a:t>
            </a:r>
            <a:r>
              <a:rPr lang="fr-FR" sz="16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064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A7F778-E66B-4F7B-9AD8-D63203CB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AD0B90-1E3A-42D5-999F-B166A67F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888746-655B-4552-B4D5-6843FF5CF853}" type="slidenum">
              <a:rPr lang="fr-FR" smtClean="0"/>
              <a:t>36</a:t>
            </a:fld>
            <a:endParaRPr lang="fr-FR"/>
          </a:p>
        </p:txBody>
      </p:sp>
      <p:pic>
        <p:nvPicPr>
          <p:cNvPr id="4" name="Picture 2" descr="G:\PHOTO MIATRANA\DSCN4022.JPG">
            <a:extLst>
              <a:ext uri="{FF2B5EF4-FFF2-40B4-BE49-F238E27FC236}">
                <a16:creationId xmlns:a16="http://schemas.microsoft.com/office/drawing/2014/main" id="{2521ECC6-4C5E-4D95-A522-DE6A26EA8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-868150"/>
            <a:ext cx="10332640" cy="775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00B75987-C30D-49EC-8A76-DF1BD743576E}"/>
              </a:ext>
            </a:extLst>
          </p:cNvPr>
          <p:cNvSpPr txBox="1">
            <a:spLocks/>
          </p:cNvSpPr>
          <p:nvPr/>
        </p:nvSpPr>
        <p:spPr>
          <a:xfrm>
            <a:off x="611560" y="472514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Merci de votre aimable attention</a:t>
            </a:r>
          </a:p>
        </p:txBody>
      </p:sp>
    </p:spTree>
    <p:extLst>
      <p:ext uri="{BB962C8B-B14F-4D97-AF65-F5344CB8AC3E}">
        <p14:creationId xmlns:p14="http://schemas.microsoft.com/office/powerpoint/2010/main" val="3092643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37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DB6E811-4EC1-40FA-9F11-7AFD4FFF7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674" y="2102554"/>
            <a:ext cx="969348" cy="68890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1F8A10C-E9B0-43CA-A9F7-E7CFB7558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077" y="1115490"/>
            <a:ext cx="414564" cy="688908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819DDFA-F906-478E-A93A-6D6A62AB7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277" y="1163659"/>
            <a:ext cx="975445" cy="68890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98531EF-E141-4DFF-8B5E-B3AE96273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00" y="2141483"/>
            <a:ext cx="865707" cy="688908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938F9585-89C1-4382-BDD8-D84933213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535" y="2141483"/>
            <a:ext cx="1252705" cy="9899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954A0B7A-EF18-446F-B142-F278E6DE24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729" y="1223329"/>
            <a:ext cx="1987468" cy="682811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8AE5053-8BDA-40DB-9604-F0CD998C6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0955" y="2118595"/>
            <a:ext cx="2066723" cy="688908"/>
          </a:xfrm>
          <a:prstGeom prst="rect">
            <a:avLst/>
          </a:prstGeom>
        </p:spPr>
      </p:pic>
      <p:pic>
        <p:nvPicPr>
          <p:cNvPr id="41" name="Picture 7">
            <a:extLst>
              <a:ext uri="{FF2B5EF4-FFF2-40B4-BE49-F238E27FC236}">
                <a16:creationId xmlns:a16="http://schemas.microsoft.com/office/drawing/2014/main" id="{4A3F91B8-3A1D-4645-A21E-CB8A396DB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80373"/>
            <a:ext cx="657357" cy="7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DB8B4E79-A2E4-4AD1-8762-0162024C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34" y="1180373"/>
            <a:ext cx="1380668" cy="74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AC485F9F-AF9B-47A9-B536-280D7CA5A8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3424" y="2120785"/>
            <a:ext cx="688908" cy="6889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F96BD96-28FE-462B-A312-08033118EB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8" y="2956246"/>
            <a:ext cx="1598856" cy="91517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0B26875-4D8E-4366-A398-1C416162171F}"/>
              </a:ext>
            </a:extLst>
          </p:cNvPr>
          <p:cNvSpPr txBox="1"/>
          <p:nvPr/>
        </p:nvSpPr>
        <p:spPr>
          <a:xfrm>
            <a:off x="624778" y="4781470"/>
            <a:ext cx="5438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Valorisation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rial" pitchFamily="34" charset="0"/>
                <a:cs typeface="Arial" pitchFamily="34" charset="0"/>
              </a:rPr>
              <a:t>Poster ISVEE 2018 (International Symposium of </a:t>
            </a:r>
            <a:r>
              <a:rPr lang="fr-FR" sz="1600" dirty="0" err="1">
                <a:latin typeface="Arial" pitchFamily="34" charset="0"/>
                <a:cs typeface="Arial" pitchFamily="34" charset="0"/>
              </a:rPr>
              <a:t>Veterinary</a:t>
            </a:r>
            <a:r>
              <a:rPr lang="fr-FR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>
                <a:latin typeface="Arial" pitchFamily="34" charset="0"/>
                <a:cs typeface="Arial" pitchFamily="34" charset="0"/>
              </a:rPr>
              <a:t>Epidemiology</a:t>
            </a:r>
            <a:r>
              <a:rPr lang="fr-FR" sz="1600" dirty="0">
                <a:latin typeface="Arial" pitchFamily="34" charset="0"/>
                <a:cs typeface="Arial" pitchFamily="34" charset="0"/>
              </a:rPr>
              <a:t> and </a:t>
            </a:r>
            <a:r>
              <a:rPr lang="fr-FR" sz="1600" dirty="0" err="1">
                <a:latin typeface="Arial" pitchFamily="34" charset="0"/>
                <a:cs typeface="Arial" pitchFamily="34" charset="0"/>
              </a:rPr>
              <a:t>Economics</a:t>
            </a:r>
            <a:r>
              <a:rPr lang="fr-FR" sz="1600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rial" pitchFamily="34" charset="0"/>
                <a:cs typeface="Arial" pitchFamily="34" charset="0"/>
              </a:rPr>
              <a:t>Poster à ATBC 2019 (Association for Tropical </a:t>
            </a:r>
            <a:r>
              <a:rPr lang="fr-FR" sz="1600" dirty="0" err="1">
                <a:latin typeface="Arial" pitchFamily="34" charset="0"/>
                <a:cs typeface="Arial" pitchFamily="34" charset="0"/>
              </a:rPr>
              <a:t>Biology</a:t>
            </a:r>
            <a:r>
              <a:rPr lang="fr-FR" sz="1600" dirty="0">
                <a:latin typeface="Arial" pitchFamily="34" charset="0"/>
                <a:cs typeface="Arial" pitchFamily="34" charset="0"/>
              </a:rPr>
              <a:t> and Conservation)</a:t>
            </a:r>
          </a:p>
          <a:p>
            <a:pPr lvl="1"/>
            <a:r>
              <a:rPr lang="fr-FR" sz="1600" b="1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→ PRIX DU MEILLEUR POSTER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Arial" pitchFamily="34" charset="0"/>
                <a:cs typeface="Arial" pitchFamily="34" charset="0"/>
              </a:rPr>
              <a:t>Rédaction d’un article en cours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4EE8DC-5767-447A-8AED-7FCCF0B1C402}"/>
              </a:ext>
            </a:extLst>
          </p:cNvPr>
          <p:cNvSpPr/>
          <p:nvPr/>
        </p:nvSpPr>
        <p:spPr>
          <a:xfrm>
            <a:off x="2566130" y="313767"/>
            <a:ext cx="3788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REMERCIEMENTS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BFECA5-3BA8-40C6-9A8F-9BF67FCBF0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9764" b="25842"/>
          <a:stretch/>
        </p:blipFill>
        <p:spPr>
          <a:xfrm>
            <a:off x="6012161" y="5237186"/>
            <a:ext cx="1584176" cy="13601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4E9AD4A-2D7A-49C0-871C-3FCD78EC95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1103" y="3040391"/>
            <a:ext cx="1431626" cy="14316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C25759-C27A-4C12-88A2-4DDBBA20A35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6863" r="825" b="5577"/>
          <a:stretch/>
        </p:blipFill>
        <p:spPr>
          <a:xfrm>
            <a:off x="5690540" y="2973162"/>
            <a:ext cx="1380668" cy="158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0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562072"/>
          </a:xfrm>
        </p:spPr>
        <p:txBody>
          <a:bodyPr>
            <a:normAutofit fontScale="90000"/>
          </a:bodyPr>
          <a:lstStyle/>
          <a:p>
            <a:pPr>
              <a:tabLst>
                <a:tab pos="95250" algn="l"/>
              </a:tabLst>
            </a:pPr>
            <a:r>
              <a:rPr lang="fr-FR" sz="3100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700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Analyses univariées des facteurs d’exposition</a:t>
            </a:r>
            <a:endParaRPr lang="fr-FR" sz="2400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79942" y="1124746"/>
            <a:ext cx="77048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D51D0"/>
                </a:solidFill>
                <a:latin typeface="Arial" pitchFamily="34" charset="0"/>
                <a:cs typeface="Arial" pitchFamily="34" charset="0"/>
              </a:rPr>
              <a:t>Univarié (p &lt;0,2) </a:t>
            </a:r>
          </a:p>
          <a:p>
            <a:endParaRPr lang="fr-FR" sz="2400" dirty="0">
              <a:solidFill>
                <a:srgbClr val="FD51D0"/>
              </a:solidFill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Région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1,479.10</a:t>
            </a:r>
            <a:r>
              <a:rPr lang="fr-FR" sz="2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-07</a:t>
            </a:r>
            <a:r>
              <a:rPr lang="fr-FR" sz="2400" dirty="0">
                <a:solidFill>
                  <a:srgbClr val="000000"/>
                </a:solidFill>
              </a:rPr>
              <a:t>)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Site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3,607.10</a:t>
            </a:r>
            <a:r>
              <a:rPr lang="fr-FR" sz="2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-06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Ordre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1,87.10</a:t>
            </a:r>
            <a:r>
              <a:rPr lang="fr-FR" sz="2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-05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Famille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3,253.10</a:t>
            </a:r>
            <a:r>
              <a:rPr lang="fr-FR" sz="2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-10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Âge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0,1753)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Affinité pour l’eau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8,932.10</a:t>
            </a:r>
            <a:r>
              <a:rPr lang="fr-FR" sz="2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-08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Affinité pour une zone urbaine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4,972.10</a:t>
            </a:r>
            <a:r>
              <a:rPr lang="fr-FR" sz="2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-05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Proximité à une zone humide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2,734.10</a:t>
            </a:r>
            <a:r>
              <a:rPr lang="fr-FR" sz="2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-05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Type d’habitat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8,687.10</a:t>
            </a:r>
            <a:r>
              <a:rPr lang="fr-FR" sz="2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-10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Type de migration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0,003961)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marL="627063" indent="-271463">
              <a:buFont typeface="Wingdings" pitchFamily="2" charset="2"/>
              <a:buChar char="§"/>
            </a:pPr>
            <a:r>
              <a:rPr lang="fr-FR" sz="2400" b="1" dirty="0">
                <a:latin typeface="Arial" pitchFamily="34" charset="0"/>
                <a:cs typeface="Arial" pitchFamily="34" charset="0"/>
              </a:rPr>
              <a:t>Aire de distribution géographique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6,717.10</a:t>
            </a:r>
            <a:r>
              <a:rPr lang="fr-FR" sz="2400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-10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)</a:t>
            </a:r>
            <a:endParaRPr lang="fr-FR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38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60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6064" y="87596"/>
            <a:ext cx="8476434" cy="677108"/>
          </a:xfrm>
        </p:spPr>
        <p:txBody>
          <a:bodyPr>
            <a:noAutofit/>
          </a:bodyPr>
          <a:lstStyle/>
          <a:p>
            <a:r>
              <a:rPr lang="fr-FR" sz="2600" b="1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Résultats (5) : Analyses </a:t>
            </a:r>
            <a:r>
              <a:rPr lang="fr-FR" sz="2600" b="1" dirty="0" err="1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univariées</a:t>
            </a:r>
            <a:r>
              <a:rPr lang="fr-FR" sz="2600" b="1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 des facteurs d’exposition</a:t>
            </a:r>
          </a:p>
        </p:txBody>
      </p:sp>
      <p:pic>
        <p:nvPicPr>
          <p:cNvPr id="11" name="Imag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8977" y="5862084"/>
            <a:ext cx="1530502" cy="8867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0" y="6492876"/>
            <a:ext cx="450145" cy="365125"/>
          </a:xfrm>
          <a:prstGeom prst="rect">
            <a:avLst/>
          </a:prstGeom>
        </p:spPr>
        <p:txBody>
          <a:bodyPr/>
          <a:lstStyle/>
          <a:p>
            <a:fld id="{5C51CFDF-7546-4119-8296-183FA3A19CF9}" type="slidenum">
              <a:rPr lang="fr-FR" smtClean="0">
                <a:solidFill>
                  <a:prstClr val="white"/>
                </a:solidFill>
              </a:rPr>
              <a:pPr/>
              <a:t>39</a:t>
            </a:fld>
            <a:endParaRPr lang="fr-FR" dirty="0">
              <a:solidFill>
                <a:prstClr val="white"/>
              </a:solidFill>
            </a:endParaRP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718808"/>
              </p:ext>
            </p:extLst>
          </p:nvPr>
        </p:nvGraphicFramePr>
        <p:xfrm>
          <a:off x="1487311" y="836613"/>
          <a:ext cx="5566834" cy="591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Document" r:id="rId5" imgW="6291962" imgH="6275439" progId="Word.Document.12">
                  <p:embed/>
                </p:oleObj>
              </mc:Choice>
              <mc:Fallback>
                <p:oleObj name="Document" r:id="rId5" imgW="6291962" imgH="6275439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311" y="836613"/>
                        <a:ext cx="5566834" cy="591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Ellipse 7"/>
          <p:cNvSpPr/>
          <p:nvPr/>
        </p:nvSpPr>
        <p:spPr>
          <a:xfrm>
            <a:off x="6144233" y="1096719"/>
            <a:ext cx="818866" cy="286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175954" y="1953111"/>
            <a:ext cx="818866" cy="3548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6220346" y="3374257"/>
            <a:ext cx="818866" cy="259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6220346" y="4022528"/>
            <a:ext cx="818866" cy="2729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6253415" y="6053381"/>
            <a:ext cx="600502" cy="2521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1460417" y="6053373"/>
            <a:ext cx="512057" cy="2521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1531985" y="1177010"/>
            <a:ext cx="512057" cy="286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1531985" y="1948295"/>
            <a:ext cx="384043" cy="3548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435651" y="3068960"/>
            <a:ext cx="1024114" cy="165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24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79516" y="1052739"/>
            <a:ext cx="8784979" cy="5688628"/>
          </a:xfrm>
        </p:spPr>
        <p:txBody>
          <a:bodyPr>
            <a:normAutofit/>
          </a:bodyPr>
          <a:lstStyle/>
          <a:p>
            <a:pPr marL="0" lvl="0" indent="0" algn="just" defTabSz="685800">
              <a:lnSpc>
                <a:spcPct val="150000"/>
              </a:lnSpc>
              <a:spcBef>
                <a:spcPts val="750"/>
              </a:spcBef>
              <a:buNone/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La fièvre du Nil Occidental est une arbovirose zoonotique  </a:t>
            </a:r>
            <a:endParaRPr lang="fr-FR" sz="2400" dirty="0">
              <a:solidFill>
                <a:srgbClr val="FD51D0"/>
              </a:solidFill>
              <a:latin typeface="Arial" pitchFamily="34"/>
              <a:cs typeface="Arial" pitchFamily="34"/>
            </a:endParaRPr>
          </a:p>
          <a:p>
            <a:pPr marL="514350" lvl="1" indent="-171450" algn="just" defTabSz="685800">
              <a:lnSpc>
                <a:spcPct val="150000"/>
              </a:lnSpc>
              <a:spcBef>
                <a:spcPts val="375"/>
              </a:spcBef>
              <a:buChar char="•"/>
            </a:pPr>
            <a:r>
              <a:rPr lang="fr-FR" sz="2400" dirty="0">
                <a:latin typeface="Arial" pitchFamily="34"/>
                <a:cs typeface="Arial" pitchFamily="34"/>
              </a:rPr>
              <a:t>Virus du Nil Occidental (VNO), ARN, famille </a:t>
            </a:r>
            <a:r>
              <a:rPr lang="fr-FR" sz="2400" dirty="0" err="1">
                <a:latin typeface="Arial" pitchFamily="34"/>
                <a:cs typeface="Arial" pitchFamily="34"/>
              </a:rPr>
              <a:t>Flaviviridae</a:t>
            </a:r>
            <a:r>
              <a:rPr lang="fr-FR" sz="2400" dirty="0">
                <a:latin typeface="Arial" pitchFamily="34"/>
                <a:cs typeface="Arial" pitchFamily="34"/>
              </a:rPr>
              <a:t>, genre </a:t>
            </a:r>
            <a:r>
              <a:rPr lang="fr-FR" sz="2400" i="1" dirty="0" err="1">
                <a:latin typeface="Arial" pitchFamily="34"/>
                <a:cs typeface="Arial" pitchFamily="34"/>
              </a:rPr>
              <a:t>Flavivirus</a:t>
            </a:r>
            <a:r>
              <a:rPr lang="fr-FR" sz="2400" i="1" dirty="0">
                <a:latin typeface="Arial" pitchFamily="34"/>
                <a:cs typeface="Arial" pitchFamily="34"/>
              </a:rPr>
              <a:t>, </a:t>
            </a:r>
            <a:r>
              <a:rPr lang="fr-FR" sz="2400" dirty="0">
                <a:latin typeface="Arial" pitchFamily="34"/>
                <a:cs typeface="Arial" pitchFamily="34"/>
              </a:rPr>
              <a:t>faisant partie du complexe de l’Encéphalite Japonaise </a:t>
            </a:r>
          </a:p>
          <a:p>
            <a:pPr marL="514350" lvl="1" indent="-171450" algn="just" defTabSz="685800">
              <a:lnSpc>
                <a:spcPct val="150000"/>
              </a:lnSpc>
              <a:spcBef>
                <a:spcPts val="375"/>
              </a:spcBef>
              <a:buChar char="•"/>
            </a:pPr>
            <a:r>
              <a:rPr lang="fr-FR" sz="2400" dirty="0">
                <a:latin typeface="Arial" pitchFamily="34"/>
                <a:cs typeface="Arial" pitchFamily="34"/>
              </a:rPr>
              <a:t>30 espèces de moustiques à Madagascar dont 4 sont des vecteurs majeurs (3 </a:t>
            </a:r>
            <a:r>
              <a:rPr lang="fr-FR" sz="2400" i="1" dirty="0">
                <a:latin typeface="Arial" pitchFamily="34"/>
                <a:cs typeface="Arial" pitchFamily="34"/>
              </a:rPr>
              <a:t>Culex</a:t>
            </a:r>
            <a:r>
              <a:rPr lang="fr-FR" sz="2400" dirty="0">
                <a:latin typeface="Arial" pitchFamily="34"/>
                <a:cs typeface="Arial" pitchFamily="34"/>
              </a:rPr>
              <a:t> et 1 </a:t>
            </a:r>
            <a:r>
              <a:rPr lang="fr-FR" sz="2400" i="1" dirty="0" err="1">
                <a:latin typeface="Arial" pitchFamily="34"/>
                <a:cs typeface="Arial" pitchFamily="34"/>
              </a:rPr>
              <a:t>Mansonia</a:t>
            </a:r>
            <a:r>
              <a:rPr lang="fr-FR" sz="2400" dirty="0">
                <a:latin typeface="Arial" pitchFamily="34"/>
                <a:cs typeface="Arial" pitchFamily="34"/>
              </a:rPr>
              <a:t>)</a:t>
            </a:r>
          </a:p>
          <a:p>
            <a:pPr marL="514350" lvl="1" indent="-171450" algn="just" defTabSz="685800">
              <a:lnSpc>
                <a:spcPct val="150000"/>
              </a:lnSpc>
              <a:spcBef>
                <a:spcPts val="375"/>
              </a:spcBef>
              <a:buFont typeface="Arial" pitchFamily="34" charset="0"/>
              <a:buChar char="•"/>
            </a:pPr>
            <a:endParaRPr lang="fr-FR" sz="2400" dirty="0">
              <a:latin typeface="Arial" pitchFamily="34"/>
              <a:cs typeface="Arial" pitchFamily="34"/>
            </a:endParaRPr>
          </a:p>
          <a:p>
            <a:pPr marL="514350" lvl="1" indent="-171450" algn="just" defTabSz="685800">
              <a:lnSpc>
                <a:spcPct val="150000"/>
              </a:lnSpc>
              <a:spcBef>
                <a:spcPts val="375"/>
              </a:spcBef>
              <a:buChar char="•"/>
            </a:pPr>
            <a:endParaRPr lang="fr-FR" sz="2400" dirty="0">
              <a:latin typeface="Arial" pitchFamily="34"/>
              <a:cs typeface="Arial" pitchFamily="34"/>
            </a:endParaRPr>
          </a:p>
          <a:p>
            <a:pPr marL="342900" lvl="1" indent="0" algn="just" defTabSz="685800">
              <a:spcBef>
                <a:spcPts val="375"/>
              </a:spcBef>
              <a:buNone/>
            </a:pPr>
            <a:endParaRPr lang="fr-FR" sz="2400" dirty="0">
              <a:solidFill>
                <a:srgbClr val="F79646"/>
              </a:solidFill>
              <a:latin typeface="Arial" pitchFamily="34"/>
              <a:cs typeface="Arial" pitchFamily="34"/>
            </a:endParaRPr>
          </a:p>
          <a:p>
            <a:pPr marL="0" lvl="0" indent="0">
              <a:spcBef>
                <a:spcPts val="700"/>
              </a:spcBef>
              <a:buNone/>
            </a:pP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6066" y="87596"/>
            <a:ext cx="8668455" cy="677108"/>
          </a:xfrm>
        </p:spPr>
        <p:txBody>
          <a:bodyPr>
            <a:noAutofit/>
          </a:bodyPr>
          <a:lstStyle/>
          <a:p>
            <a:r>
              <a:rPr lang="fr-FR" sz="2600" b="1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Résultats (6) : Analyses </a:t>
            </a:r>
            <a:r>
              <a:rPr lang="fr-FR" sz="2600" b="1" dirty="0" err="1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univariées</a:t>
            </a:r>
            <a:r>
              <a:rPr lang="fr-FR" sz="2600" b="1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 des facteurs d’</a:t>
            </a:r>
            <a:r>
              <a:rPr lang="fr-FR" sz="2600" b="1" dirty="0" err="1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expostion</a:t>
            </a:r>
            <a:r>
              <a:rPr lang="fr-FR" sz="2600" b="1" dirty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 (suite)</a:t>
            </a:r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370127"/>
              </p:ext>
            </p:extLst>
          </p:nvPr>
        </p:nvGraphicFramePr>
        <p:xfrm>
          <a:off x="1489057" y="980728"/>
          <a:ext cx="5995811" cy="612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Document" r:id="rId4" imgW="6291962" imgH="6171484" progId="Word.Document.12">
                  <p:embed/>
                </p:oleObj>
              </mc:Choice>
              <mc:Fallback>
                <p:oleObj name="Document" r:id="rId4" imgW="6291962" imgH="6171484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57" y="980728"/>
                        <a:ext cx="5995811" cy="612068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2" y="6492880"/>
            <a:ext cx="450145" cy="365125"/>
          </a:xfrm>
          <a:prstGeom prst="rect">
            <a:avLst/>
          </a:prstGeom>
        </p:spPr>
        <p:txBody>
          <a:bodyPr/>
          <a:lstStyle/>
          <a:p>
            <a:fld id="{5C51CFDF-7546-4119-8296-183FA3A19CF9}" type="slidenum">
              <a:rPr lang="fr-FR" sz="1200" smtClean="0">
                <a:solidFill>
                  <a:prstClr val="white"/>
                </a:solidFill>
              </a:rPr>
              <a:pPr/>
              <a:t>40</a:t>
            </a:fld>
            <a:endParaRPr lang="fr-FR" sz="1200" dirty="0">
              <a:solidFill>
                <a:prstClr val="white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6600224" y="1989461"/>
            <a:ext cx="816168" cy="327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6652426" y="5151087"/>
            <a:ext cx="816168" cy="300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6620232" y="4338682"/>
            <a:ext cx="816168" cy="313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616934" y="5660259"/>
            <a:ext cx="816168" cy="341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400">
              <a:solidFill>
                <a:prstClr val="white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1458501" y="2656622"/>
            <a:ext cx="1024114" cy="651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1499659" y="1988522"/>
            <a:ext cx="1024114" cy="6512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563666" y="4354741"/>
            <a:ext cx="896100" cy="3840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499659" y="4921333"/>
            <a:ext cx="102411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1499659" y="5569405"/>
            <a:ext cx="1024114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1490507" y="3933056"/>
            <a:ext cx="960107" cy="421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7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AC03B0-B34A-41CD-A3E4-EF7C020C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40" y="2132856"/>
            <a:ext cx="8229120" cy="1938992"/>
          </a:xfrm>
        </p:spPr>
        <p:txBody>
          <a:bodyPr/>
          <a:lstStyle/>
          <a:p>
            <a:r>
              <a:rPr lang="fr-FR" dirty="0"/>
              <a:t>Limites : </a:t>
            </a:r>
            <a:br>
              <a:rPr lang="fr-FR" dirty="0"/>
            </a:br>
            <a:r>
              <a:rPr lang="fr-FR" dirty="0"/>
              <a:t>Espèces capturées en faible effectif avec des individus positifs : capturer plus d’individus pour avoir prévalence par espèce plus robuste</a:t>
            </a:r>
            <a:br>
              <a:rPr lang="fr-FR" dirty="0"/>
            </a:br>
            <a:r>
              <a:rPr lang="fr-FR" dirty="0"/>
              <a:t>Ajout de variables climatiques (température, pluviométrie)</a:t>
            </a:r>
            <a:br>
              <a:rPr lang="fr-FR" dirty="0"/>
            </a:br>
            <a:r>
              <a:rPr lang="fr-FR" dirty="0"/>
              <a:t>Etudier variations saisonnières</a:t>
            </a:r>
            <a:br>
              <a:rPr lang="fr-FR" dirty="0"/>
            </a:br>
            <a:r>
              <a:rPr lang="fr-FR" dirty="0"/>
              <a:t>Etudier l’ensemble de l’Ile</a:t>
            </a:r>
            <a:br>
              <a:rPr lang="fr-F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A65D73-4EC1-4BC4-B23E-34F1A898C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1" indent="-171450" algn="just" defTabSz="685800">
              <a:lnSpc>
                <a:spcPct val="150000"/>
              </a:lnSpc>
              <a:spcBef>
                <a:spcPts val="375"/>
              </a:spcBef>
              <a:buChar char="•"/>
            </a:pPr>
            <a:r>
              <a:rPr lang="fr-FR" sz="2400" dirty="0">
                <a:latin typeface="Arial" pitchFamily="34"/>
                <a:cs typeface="Arial" pitchFamily="34"/>
              </a:rPr>
              <a:t>9 lignées de VNO, seule la lignée 2 circule à Madagascar</a:t>
            </a:r>
          </a:p>
          <a:p>
            <a:pPr marL="514350" lvl="1" indent="-171450" algn="just" defTabSz="685800">
              <a:lnSpc>
                <a:spcPct val="150000"/>
              </a:lnSpc>
              <a:spcBef>
                <a:spcPts val="375"/>
              </a:spcBef>
              <a:buFont typeface="Arial" pitchFamily="34" charset="0"/>
              <a:buChar char="•"/>
            </a:pPr>
            <a:r>
              <a:rPr lang="fr-FR" sz="2400" dirty="0">
                <a:latin typeface="Arial" pitchFamily="34"/>
                <a:cs typeface="Arial" pitchFamily="34"/>
              </a:rPr>
              <a:t>Problème majeur de santé publique humaine et vétérinaire : émergence aux USA en 1999 (&gt; 46 086 cas humains) et réémergences régulières en Europe (de l’Est et Méditerranée)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32F56F-4AC0-40A7-8388-0914464DF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70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666384-7C5B-40C4-B736-7075183FF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7"/>
          </a:xfrm>
        </p:spPr>
        <p:txBody>
          <a:bodyPr>
            <a:normAutofit fontScale="70000" lnSpcReduction="20000"/>
          </a:bodyPr>
          <a:lstStyle/>
          <a:p>
            <a:pPr lvl="0" defTabSz="685800">
              <a:lnSpc>
                <a:spcPct val="120000"/>
              </a:lnSpc>
              <a:spcBef>
                <a:spcPts val="750"/>
              </a:spcBef>
            </a:pPr>
            <a:r>
              <a:rPr lang="fr-FR" sz="31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Manifestations cliniques chez l’Homme et les chevaux :</a:t>
            </a:r>
          </a:p>
          <a:p>
            <a:pPr marL="514350" lvl="1" indent="-171450" defTabSz="685800">
              <a:lnSpc>
                <a:spcPct val="120000"/>
              </a:lnSpc>
              <a:spcBef>
                <a:spcPts val="375"/>
              </a:spcBef>
              <a:buChar char="•"/>
            </a:pPr>
            <a:r>
              <a:rPr lang="fr-FR" sz="3100" dirty="0">
                <a:latin typeface="Arial" pitchFamily="34"/>
                <a:cs typeface="Arial" pitchFamily="34"/>
              </a:rPr>
              <a:t>70-80% : asymptomatique </a:t>
            </a:r>
          </a:p>
          <a:p>
            <a:pPr marL="514350" lvl="1" indent="-171450" defTabSz="685800">
              <a:lnSpc>
                <a:spcPct val="120000"/>
              </a:lnSpc>
              <a:spcBef>
                <a:spcPts val="375"/>
              </a:spcBef>
              <a:buChar char="•"/>
            </a:pPr>
            <a:r>
              <a:rPr lang="fr-FR" sz="3100" dirty="0">
                <a:latin typeface="Arial" pitchFamily="34"/>
                <a:cs typeface="Arial" pitchFamily="34"/>
              </a:rPr>
              <a:t>20% : fièvre pseudo-grippale</a:t>
            </a:r>
          </a:p>
          <a:p>
            <a:pPr marL="514350" lvl="1" indent="-171450" defTabSz="685800">
              <a:lnSpc>
                <a:spcPct val="120000"/>
              </a:lnSpc>
              <a:spcBef>
                <a:spcPts val="375"/>
              </a:spcBef>
              <a:buChar char="•"/>
            </a:pPr>
            <a:r>
              <a:rPr lang="fr-FR" sz="3100" dirty="0">
                <a:latin typeface="Arial" pitchFamily="34"/>
                <a:cs typeface="Arial" pitchFamily="34"/>
              </a:rPr>
              <a:t>1% chez l’Homme et 10% chez les chevaux : manifestations nerveuses</a:t>
            </a:r>
          </a:p>
          <a:p>
            <a:pPr marL="171450" lvl="0" indent="-171450" defTabSz="685800">
              <a:lnSpc>
                <a:spcPct val="120000"/>
              </a:lnSpc>
              <a:spcBef>
                <a:spcPts val="750"/>
              </a:spcBef>
            </a:pPr>
            <a:r>
              <a:rPr lang="fr-FR" sz="3100" dirty="0">
                <a:solidFill>
                  <a:srgbClr val="FD51D0"/>
                </a:solidFill>
                <a:latin typeface="Arial" pitchFamily="34"/>
                <a:cs typeface="Arial" pitchFamily="34"/>
              </a:rPr>
              <a:t> </a:t>
            </a:r>
            <a:r>
              <a:rPr lang="fr-FR" sz="31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Chez les oiseaux : varie selon les espèces</a:t>
            </a:r>
          </a:p>
          <a:p>
            <a:pPr marL="627058" lvl="0" indent="-271467" defTabSz="685800">
              <a:lnSpc>
                <a:spcPct val="120000"/>
              </a:lnSpc>
              <a:spcBef>
                <a:spcPts val="750"/>
              </a:spcBef>
            </a:pPr>
            <a:r>
              <a:rPr lang="fr-FR" sz="3100" dirty="0">
                <a:latin typeface="Arial" pitchFamily="34"/>
                <a:cs typeface="Arial" pitchFamily="34"/>
              </a:rPr>
              <a:t>Asymptomatique</a:t>
            </a:r>
          </a:p>
          <a:p>
            <a:pPr marL="627058" lvl="0" indent="-271467" defTabSz="685800">
              <a:lnSpc>
                <a:spcPct val="120000"/>
              </a:lnSpc>
              <a:spcBef>
                <a:spcPts val="750"/>
              </a:spcBef>
            </a:pPr>
            <a:r>
              <a:rPr lang="fr-FR" sz="3100" dirty="0">
                <a:latin typeface="Arial" pitchFamily="34"/>
                <a:cs typeface="Arial" pitchFamily="34"/>
              </a:rPr>
              <a:t>Signes non-spécifiques : anorexie, déshydratation, dépression, léthargie, faiblesse, plumes ébouriffées</a:t>
            </a:r>
          </a:p>
          <a:p>
            <a:pPr marL="627058" lvl="0" indent="-271467" defTabSz="685800">
              <a:lnSpc>
                <a:spcPct val="120000"/>
              </a:lnSpc>
              <a:spcBef>
                <a:spcPts val="750"/>
              </a:spcBef>
            </a:pPr>
            <a:r>
              <a:rPr lang="fr-FR" sz="3100" dirty="0">
                <a:latin typeface="Arial" pitchFamily="34"/>
                <a:cs typeface="Arial" pitchFamily="34"/>
              </a:rPr>
              <a:t>Signes divers selon les organes majeurs affectés (rate, foie, rein, cœur, système nerveux central)</a:t>
            </a:r>
          </a:p>
          <a:p>
            <a:pPr marL="627058" lvl="0" indent="-271467" defTabSz="685800">
              <a:lnSpc>
                <a:spcPct val="120000"/>
              </a:lnSpc>
              <a:spcBef>
                <a:spcPts val="750"/>
              </a:spcBef>
            </a:pPr>
            <a:r>
              <a:rPr lang="fr-FR" sz="3100" dirty="0">
                <a:latin typeface="Arial" pitchFamily="34"/>
                <a:cs typeface="Arial" pitchFamily="34"/>
              </a:rPr>
              <a:t>Mort (Corvidés +++)</a:t>
            </a:r>
          </a:p>
          <a:p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46EC1F-F511-4DBD-AE21-2A36CC05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8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E4551B-C891-44B5-BF83-BC4850FD6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EF637F-7079-4BD3-98E4-CCA48BD9CCB8}" type="slidenum">
              <a:rPr lang="fr-FR" smtClean="0"/>
              <a:t>7</a:t>
            </a:fld>
            <a:endParaRPr lang="fr-FR"/>
          </a:p>
        </p:txBody>
      </p:sp>
      <p:pic>
        <p:nvPicPr>
          <p:cNvPr id="10" name="Picture 9" descr="A picture containing animal, sitting, small, lit&#10;&#10;Description automatically generated">
            <a:extLst>
              <a:ext uri="{FF2B5EF4-FFF2-40B4-BE49-F238E27FC236}">
                <a16:creationId xmlns:a16="http://schemas.microsoft.com/office/drawing/2014/main" id="{C5135261-0161-493C-9686-86760AD54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4132" y="3791731"/>
            <a:ext cx="2195736" cy="116648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39FFCA4-9DEA-4035-A8F3-4974B1630A85}"/>
              </a:ext>
            </a:extLst>
          </p:cNvPr>
          <p:cNvGrpSpPr/>
          <p:nvPr/>
        </p:nvGrpSpPr>
        <p:grpSpPr>
          <a:xfrm>
            <a:off x="3655912" y="1745335"/>
            <a:ext cx="2428257" cy="1899689"/>
            <a:chOff x="3655912" y="1745335"/>
            <a:chExt cx="2428257" cy="1899689"/>
          </a:xfrm>
        </p:grpSpPr>
        <p:pic>
          <p:nvPicPr>
            <p:cNvPr id="4" name="Picture 3" descr="A insect on the ground&#10;&#10;Description automatically generated">
              <a:extLst>
                <a:ext uri="{FF2B5EF4-FFF2-40B4-BE49-F238E27FC236}">
                  <a16:creationId xmlns:a16="http://schemas.microsoft.com/office/drawing/2014/main" id="{33A474BE-BF6A-4AA4-8D1E-FC5190E11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655912" y="1745335"/>
              <a:ext cx="1403648" cy="998243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5414D3D-2C98-4342-AD69-0EA984600A41}"/>
                </a:ext>
              </a:extLst>
            </p:cNvPr>
            <p:cNvCxnSpPr/>
            <p:nvPr/>
          </p:nvCxnSpPr>
          <p:spPr>
            <a:xfrm>
              <a:off x="4427984" y="2708920"/>
              <a:ext cx="0" cy="936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5DCBD5C-22B0-4754-99C9-08C51ED36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1960" y="2708920"/>
              <a:ext cx="0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8D4726-AEDF-42C5-B3D1-213C3BD593D1}"/>
                </a:ext>
              </a:extLst>
            </p:cNvPr>
            <p:cNvSpPr txBox="1"/>
            <p:nvPr/>
          </p:nvSpPr>
          <p:spPr>
            <a:xfrm>
              <a:off x="4572001" y="2852936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Transmission </a:t>
              </a:r>
              <a:r>
                <a:rPr lang="en-US" dirty="0" err="1"/>
                <a:t>verticale</a:t>
              </a:r>
              <a:endParaRPr lang="en-US" dirty="0"/>
            </a:p>
          </p:txBody>
        </p:sp>
      </p:grpSp>
      <p:pic>
        <p:nvPicPr>
          <p:cNvPr id="18" name="Picture 17" descr="A picture containing graphics, drawing, shirt&#10;&#10;Description automatically generated">
            <a:extLst>
              <a:ext uri="{FF2B5EF4-FFF2-40B4-BE49-F238E27FC236}">
                <a16:creationId xmlns:a16="http://schemas.microsoft.com/office/drawing/2014/main" id="{4A2C6E14-1D12-4AED-A95B-35468CB69F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1520" y="3983608"/>
            <a:ext cx="1019767" cy="90948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20F3B4A-584D-4D74-AE11-8FDD7989737D}"/>
              </a:ext>
            </a:extLst>
          </p:cNvPr>
          <p:cNvGrpSpPr/>
          <p:nvPr/>
        </p:nvGrpSpPr>
        <p:grpSpPr>
          <a:xfrm>
            <a:off x="467543" y="4893095"/>
            <a:ext cx="1948840" cy="1572559"/>
            <a:chOff x="467543" y="4893095"/>
            <a:chExt cx="1948840" cy="1572559"/>
          </a:xfrm>
        </p:grpSpPr>
        <p:pic>
          <p:nvPicPr>
            <p:cNvPr id="19" name="Picture 18" descr="A picture containing graphics, drawing, shirt&#10;&#10;Description automatically generated">
              <a:extLst>
                <a:ext uri="{FF2B5EF4-FFF2-40B4-BE49-F238E27FC236}">
                  <a16:creationId xmlns:a16="http://schemas.microsoft.com/office/drawing/2014/main" id="{75503A8F-AB91-4DB4-8EF0-747BAA77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467543" y="5951887"/>
              <a:ext cx="576064" cy="513767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6D026DD-24E1-4C93-B972-E3137F4B59AF}"/>
                </a:ext>
              </a:extLst>
            </p:cNvPr>
            <p:cNvCxnSpPr>
              <a:cxnSpLocks/>
            </p:cNvCxnSpPr>
            <p:nvPr/>
          </p:nvCxnSpPr>
          <p:spPr>
            <a:xfrm>
              <a:off x="755575" y="4965103"/>
              <a:ext cx="0" cy="779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70349C7-FBDF-46C5-AAA2-95E6936FF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543" y="4893095"/>
              <a:ext cx="0" cy="864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6DC1E7-0C89-48BB-8D71-BF4E33629588}"/>
                </a:ext>
              </a:extLst>
            </p:cNvPr>
            <p:cNvSpPr txBox="1"/>
            <p:nvPr/>
          </p:nvSpPr>
          <p:spPr>
            <a:xfrm>
              <a:off x="904215" y="5098455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Transmission </a:t>
              </a:r>
              <a:r>
                <a:rPr lang="en-US" dirty="0" err="1"/>
                <a:t>directe</a:t>
              </a:r>
              <a:endParaRPr lang="en-US" dirty="0"/>
            </a:p>
          </p:txBody>
        </p:sp>
      </p:grpSp>
      <p:sp>
        <p:nvSpPr>
          <p:cNvPr id="23" name="Arrow: Curved Up 22">
            <a:extLst>
              <a:ext uri="{FF2B5EF4-FFF2-40B4-BE49-F238E27FC236}">
                <a16:creationId xmlns:a16="http://schemas.microsoft.com/office/drawing/2014/main" id="{95F482FD-8382-4E49-A1B1-F3FE1116016D}"/>
              </a:ext>
            </a:extLst>
          </p:cNvPr>
          <p:cNvSpPr/>
          <p:nvPr/>
        </p:nvSpPr>
        <p:spPr>
          <a:xfrm flipH="1">
            <a:off x="1414456" y="4515654"/>
            <a:ext cx="2195736" cy="48012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F1A689D-584F-434B-8446-B24670B0BFEE}"/>
              </a:ext>
            </a:extLst>
          </p:cNvPr>
          <p:cNvSpPr/>
          <p:nvPr/>
        </p:nvSpPr>
        <p:spPr>
          <a:xfrm flipV="1">
            <a:off x="1388753" y="3358707"/>
            <a:ext cx="2247143" cy="5361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D2ACB55-D631-4C3E-A8B9-DB2CD9453B67}"/>
              </a:ext>
            </a:extLst>
          </p:cNvPr>
          <p:cNvGrpSpPr/>
          <p:nvPr/>
        </p:nvGrpSpPr>
        <p:grpSpPr>
          <a:xfrm>
            <a:off x="5796136" y="4196129"/>
            <a:ext cx="3112278" cy="1913876"/>
            <a:chOff x="5796136" y="4196129"/>
            <a:chExt cx="3112278" cy="1913876"/>
          </a:xfrm>
        </p:grpSpPr>
        <p:pic>
          <p:nvPicPr>
            <p:cNvPr id="48" name="Picture 47" descr="A close up of an animal&#10;&#10;Description automatically generated">
              <a:extLst>
                <a:ext uri="{FF2B5EF4-FFF2-40B4-BE49-F238E27FC236}">
                  <a16:creationId xmlns:a16="http://schemas.microsoft.com/office/drawing/2014/main" id="{7C23153A-3D38-497E-84B5-9DEDAA1CB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6894916" y="4599882"/>
              <a:ext cx="2013498" cy="1510123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AFB118C-9ED6-41F8-93A9-2E42DAA044C0}"/>
                </a:ext>
              </a:extLst>
            </p:cNvPr>
            <p:cNvCxnSpPr>
              <a:cxnSpLocks/>
            </p:cNvCxnSpPr>
            <p:nvPr/>
          </p:nvCxnSpPr>
          <p:spPr>
            <a:xfrm>
              <a:off x="5813037" y="4196129"/>
              <a:ext cx="1135227" cy="90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8DABA3-46EC-4BC8-9334-053766EDB56B}"/>
                </a:ext>
              </a:extLst>
            </p:cNvPr>
            <p:cNvSpPr txBox="1"/>
            <p:nvPr/>
          </p:nvSpPr>
          <p:spPr>
            <a:xfrm>
              <a:off x="5796136" y="5049976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FF0000"/>
                  </a:solidFill>
                </a:rPr>
                <a:t>épizootie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2F6163-FD12-4975-B605-C59F89179CBD}"/>
              </a:ext>
            </a:extLst>
          </p:cNvPr>
          <p:cNvGrpSpPr/>
          <p:nvPr/>
        </p:nvGrpSpPr>
        <p:grpSpPr>
          <a:xfrm>
            <a:off x="5796136" y="1321069"/>
            <a:ext cx="3216697" cy="2441157"/>
            <a:chOff x="5796136" y="1321069"/>
            <a:chExt cx="3216697" cy="244115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6ADFAE-74DE-4EA1-AB67-DF229BC319CA}"/>
                </a:ext>
              </a:extLst>
            </p:cNvPr>
            <p:cNvGrpSpPr/>
            <p:nvPr/>
          </p:nvGrpSpPr>
          <p:grpSpPr>
            <a:xfrm>
              <a:off x="5796136" y="1447023"/>
              <a:ext cx="3216697" cy="2315203"/>
              <a:chOff x="5796136" y="1447023"/>
              <a:chExt cx="3216697" cy="231520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8241099-49FC-4EBF-90EC-AC035177CF9C}"/>
                  </a:ext>
                </a:extLst>
              </p:cNvPr>
              <p:cNvCxnSpPr/>
              <p:nvPr/>
            </p:nvCxnSpPr>
            <p:spPr>
              <a:xfrm flipV="1">
                <a:off x="5796136" y="2852936"/>
                <a:ext cx="1152128" cy="73152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ED634C-B463-43D5-9C11-065E40021C6D}"/>
                  </a:ext>
                </a:extLst>
              </p:cNvPr>
              <p:cNvSpPr txBox="1"/>
              <p:nvPr/>
            </p:nvSpPr>
            <p:spPr>
              <a:xfrm>
                <a:off x="6107832" y="3392894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</a:rPr>
                  <a:t>épidémie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9" name="Picture 3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875D293-6921-401E-B379-0918C302F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tretch>
                <a:fillRect/>
              </a:stretch>
            </p:blipFill>
            <p:spPr>
              <a:xfrm>
                <a:off x="6732240" y="1447023"/>
                <a:ext cx="2280593" cy="1316241"/>
              </a:xfrm>
              <a:prstGeom prst="rect">
                <a:avLst/>
              </a:prstGeom>
            </p:spPr>
          </p:pic>
        </p:grpSp>
        <p:pic>
          <p:nvPicPr>
            <p:cNvPr id="3074" name="Picture 2" descr="Image result for double sided round arrow">
              <a:extLst>
                <a:ext uri="{FF2B5EF4-FFF2-40B4-BE49-F238E27FC236}">
                  <a16:creationId xmlns:a16="http://schemas.microsoft.com/office/drawing/2014/main" id="{6293B08F-BF0C-4444-B9E7-199E79E9B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9528" y="1321069"/>
              <a:ext cx="906016" cy="25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itre 1">
            <a:extLst>
              <a:ext uri="{FF2B5EF4-FFF2-40B4-BE49-F238E27FC236}">
                <a16:creationId xmlns:a16="http://schemas.microsoft.com/office/drawing/2014/main" id="{4C2AAD33-4BFC-435F-A3AC-F79DEB253B18}"/>
              </a:ext>
            </a:extLst>
          </p:cNvPr>
          <p:cNvSpPr txBox="1">
            <a:spLocks/>
          </p:cNvSpPr>
          <p:nvPr/>
        </p:nvSpPr>
        <p:spPr>
          <a:xfrm>
            <a:off x="457200" y="274642"/>
            <a:ext cx="8219258" cy="77809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>
                <a:solidFill>
                  <a:schemeClr val="accent3">
                    <a:lumMod val="50000"/>
                  </a:schemeClr>
                </a:solidFill>
                <a:latin typeface="Arial" pitchFamily="34"/>
                <a:cs typeface="Arial" pitchFamily="34"/>
              </a:rPr>
              <a:t>Cycle de transmission</a:t>
            </a:r>
            <a:endParaRPr lang="fr-FR" sz="3200" b="1" dirty="0">
              <a:solidFill>
                <a:schemeClr val="accent3">
                  <a:lumMod val="50000"/>
                </a:schemeClr>
              </a:solidFill>
              <a:latin typeface="Arial" pitchFamily="34"/>
              <a:cs typeface="Arial" pitchFamily="34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4AAFA2-8B97-4DCE-8D4D-3E2B5165D5DC}"/>
              </a:ext>
            </a:extLst>
          </p:cNvPr>
          <p:cNvSpPr txBox="1"/>
          <p:nvPr/>
        </p:nvSpPr>
        <p:spPr>
          <a:xfrm>
            <a:off x="3743029" y="485765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Vecteur</a:t>
            </a:r>
            <a:r>
              <a:rPr lang="en-US" dirty="0"/>
              <a:t> </a:t>
            </a:r>
            <a:r>
              <a:rPr lang="en-US" dirty="0" err="1"/>
              <a:t>pont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DB42AF-A231-4AC9-8FD2-0B09BA8783DC}"/>
              </a:ext>
            </a:extLst>
          </p:cNvPr>
          <p:cNvSpPr txBox="1"/>
          <p:nvPr/>
        </p:nvSpPr>
        <p:spPr>
          <a:xfrm>
            <a:off x="1691680" y="3862789"/>
            <a:ext cx="1639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Cycle </a:t>
            </a:r>
            <a:r>
              <a:rPr lang="en-US" dirty="0" err="1"/>
              <a:t>enzootique</a:t>
            </a:r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29FB8E-D73C-4EA1-897C-8F6523EBB2D5}"/>
              </a:ext>
            </a:extLst>
          </p:cNvPr>
          <p:cNvSpPr txBox="1"/>
          <p:nvPr/>
        </p:nvSpPr>
        <p:spPr>
          <a:xfrm>
            <a:off x="1556481" y="5798943"/>
            <a:ext cx="212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Vecteur</a:t>
            </a:r>
            <a:r>
              <a:rPr lang="en-US" dirty="0"/>
              <a:t> ornithophile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5438C40-8EDC-4355-AE7D-0FF8D311610D}"/>
              </a:ext>
            </a:extLst>
          </p:cNvPr>
          <p:cNvSpPr txBox="1"/>
          <p:nvPr/>
        </p:nvSpPr>
        <p:spPr>
          <a:xfrm>
            <a:off x="1468974" y="2868480"/>
            <a:ext cx="212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Vecteur</a:t>
            </a:r>
            <a:r>
              <a:rPr lang="en-US" dirty="0"/>
              <a:t> ornithophile</a:t>
            </a:r>
          </a:p>
        </p:txBody>
      </p:sp>
    </p:spTree>
    <p:extLst>
      <p:ext uri="{BB962C8B-B14F-4D97-AF65-F5344CB8AC3E}">
        <p14:creationId xmlns:p14="http://schemas.microsoft.com/office/powerpoint/2010/main" val="277138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251525" y="116631"/>
            <a:ext cx="8640961" cy="864098"/>
          </a:xfrm>
        </p:spPr>
        <p:txBody>
          <a:bodyPr/>
          <a:lstStyle/>
          <a:p>
            <a:pPr lvl="0"/>
            <a:r>
              <a:rPr lang="fr-FR" sz="3200" dirty="0">
                <a:solidFill>
                  <a:schemeClr val="accent3">
                    <a:lumMod val="50000"/>
                  </a:schemeClr>
                </a:solidFill>
                <a:latin typeface="Arial" pitchFamily="34"/>
                <a:cs typeface="Arial" pitchFamily="34"/>
              </a:rPr>
              <a:t>Preuves de circulation du VNO à Madagascar</a:t>
            </a:r>
          </a:p>
        </p:txBody>
      </p:sp>
      <p:pic>
        <p:nvPicPr>
          <p:cNvPr id="3" name="Content Placeholder 2" descr="F:\ilaiko be\BiblioGeneraleSansEtiR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67542" y="1124739"/>
            <a:ext cx="3960440" cy="5486902"/>
          </a:xfrm>
        </p:spPr>
      </p:pic>
      <p:sp>
        <p:nvSpPr>
          <p:cNvPr id="4" name="ZoneTexte 5"/>
          <p:cNvSpPr txBox="1"/>
          <p:nvPr/>
        </p:nvSpPr>
        <p:spPr>
          <a:xfrm>
            <a:off x="5162236" y="1124741"/>
            <a:ext cx="3730238" cy="34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177795" marR="0" lvl="0" indent="-17779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 dirty="0">
                <a:uFillTx/>
                <a:latin typeface="Arial" pitchFamily="34"/>
                <a:cs typeface="Arial" pitchFamily="34"/>
              </a:rPr>
              <a:t>Nombreuses études sérologiques et virologiques  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" dirty="0">
              <a:uFillTx/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" dirty="0">
              <a:uFillTx/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 dirty="0">
                <a:uFillTx/>
                <a:latin typeface="Arial" pitchFamily="34"/>
                <a:cs typeface="Arial" pitchFamily="34"/>
              </a:rPr>
              <a:t>→ VNO arbovirus le plus fréquent à Madagascar (Fontenille, 1989)</a:t>
            </a:r>
          </a:p>
          <a:p>
            <a:pPr marL="177795" marR="0" lvl="0" indent="-17779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0" cap="none" spc="0" baseline="0" dirty="0">
              <a:uFillTx/>
              <a:latin typeface="Arial" pitchFamily="34"/>
              <a:cs typeface="Arial" pitchFamily="34"/>
            </a:endParaRPr>
          </a:p>
          <a:p>
            <a:pPr marL="177795" marR="0" lvl="0" indent="-17779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0" cap="none" spc="0" baseline="0" dirty="0">
                <a:uFillTx/>
                <a:latin typeface="Arial" pitchFamily="34"/>
                <a:cs typeface="Arial" pitchFamily="34"/>
              </a:rPr>
              <a:t>Impact clinique chez l’Homme méconnu : un seul cas fatal 2011 à </a:t>
            </a:r>
            <a:r>
              <a:rPr lang="fr-FR" sz="2000" b="0" i="0" u="none" strike="noStrike" kern="0" cap="none" spc="0" baseline="0" dirty="0" err="1">
                <a:uFillTx/>
                <a:latin typeface="Arial" pitchFamily="34"/>
                <a:cs typeface="Arial" pitchFamily="34"/>
              </a:rPr>
              <a:t>Mitsinjo</a:t>
            </a:r>
            <a:endParaRPr lang="fr-FR" sz="2000" b="0" i="0" u="none" strike="noStrike" kern="0" cap="none" spc="0" baseline="0" dirty="0"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ZoneTexte 6"/>
          <p:cNvSpPr txBox="1"/>
          <p:nvPr/>
        </p:nvSpPr>
        <p:spPr>
          <a:xfrm>
            <a:off x="5194203" y="5590440"/>
            <a:ext cx="3672404" cy="1015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uFillTx/>
                <a:latin typeface="Arial" pitchFamily="34"/>
                <a:cs typeface="Arial" pitchFamily="34"/>
              </a:rPr>
              <a:t>Que deux études chez les oiseaux sauvages, peu d’individus </a:t>
            </a:r>
          </a:p>
        </p:txBody>
      </p:sp>
      <p:sp>
        <p:nvSpPr>
          <p:cNvPr id="6" name="Flèche droite 7"/>
          <p:cNvSpPr/>
          <p:nvPr/>
        </p:nvSpPr>
        <p:spPr>
          <a:xfrm>
            <a:off x="4499991" y="5913280"/>
            <a:ext cx="662245" cy="216027"/>
          </a:xfrm>
          <a:custGeom>
            <a:avLst>
              <a:gd name="f0" fmla="val 18077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val f7"/>
              <a:gd name="f15" fmla="val f8"/>
              <a:gd name="f16" fmla="pin 0 f0 21600"/>
              <a:gd name="f17" fmla="pin 0 f1 108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2"/>
              <a:gd name="f29" fmla="+- 21600 0 f21"/>
              <a:gd name="f30" fmla="*/ f22 f13 1"/>
              <a:gd name="f31" fmla="*/ f21 f12 1"/>
              <a:gd name="f32" fmla="+- f25 0 f3"/>
              <a:gd name="f33" fmla="+- f26 0 f3"/>
              <a:gd name="f34" fmla="*/ 0 f27 1"/>
              <a:gd name="f35" fmla="*/ 21600 f27 1"/>
              <a:gd name="f36" fmla="*/ f29 f22 1"/>
              <a:gd name="f37" fmla="*/ f28 f13 1"/>
              <a:gd name="f38" fmla="*/ f36 1 10800"/>
              <a:gd name="f39" fmla="*/ f34 1 f27"/>
              <a:gd name="f40" fmla="*/ f35 1 f27"/>
              <a:gd name="f41" fmla="+- f21 f38 0"/>
              <a:gd name="f42" fmla="*/ f39 f12 1"/>
              <a:gd name="f43" fmla="*/ f39 f13 1"/>
              <a:gd name="f44" fmla="*/ f40 f13 1"/>
              <a:gd name="f45" fmla="*/ f41 f12 1"/>
            </a:gdLst>
            <a:ahLst>
              <a:ahXY gdRefX="f0" minX="f7" maxX="f8" gdRefY="f1" minY="f7" maxY="f9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3"/>
              </a:cxn>
              <a:cxn ang="f33">
                <a:pos x="f31" y="f44"/>
              </a:cxn>
            </a:cxnLst>
            <a:rect l="f42" t="f30" r="f45" b="f37"/>
            <a:pathLst>
              <a:path w="21600" h="21600">
                <a:moveTo>
                  <a:pt x="f7" y="f22"/>
                </a:moveTo>
                <a:lnTo>
                  <a:pt x="f21" y="f22"/>
                </a:lnTo>
                <a:lnTo>
                  <a:pt x="f21" y="f7"/>
                </a:lnTo>
                <a:lnTo>
                  <a:pt x="f8" y="f9"/>
                </a:lnTo>
                <a:lnTo>
                  <a:pt x="f21" y="f8"/>
                </a:lnTo>
                <a:lnTo>
                  <a:pt x="f21" y="f28"/>
                </a:lnTo>
                <a:lnTo>
                  <a:pt x="f7" y="f28"/>
                </a:lnTo>
                <a:close/>
              </a:path>
            </a:pathLst>
          </a:custGeom>
          <a:noFill/>
          <a:ln w="25402">
            <a:solidFill>
              <a:srgbClr val="FD51D0"/>
            </a:solidFill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8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BE633E-6980-44A7-858C-0ABF69978C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76273"/>
            <a:ext cx="435201" cy="3845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C8D3BF-E2A2-425C-B248-15124C2BD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511" y="1786202"/>
            <a:ext cx="580690" cy="4036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93EA99-6555-499C-8167-1702D7BBB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6700680" y="1766070"/>
            <a:ext cx="434661" cy="46470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3F087E-A71F-41DA-9881-F465BA6301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802" y="1818865"/>
            <a:ext cx="523503" cy="4362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776FA58-FCDC-45AA-A5C6-0605E520C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216" y="1837122"/>
            <a:ext cx="599133" cy="39365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55ABA43-3EBA-4AEF-81E9-1CDCF2D89E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48" y="1844824"/>
            <a:ext cx="655572" cy="436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457201" y="274641"/>
            <a:ext cx="8147249" cy="634081"/>
          </a:xfrm>
        </p:spPr>
        <p:txBody>
          <a:bodyPr/>
          <a:lstStyle/>
          <a:p>
            <a:pPr lvl="0"/>
            <a:r>
              <a:rPr lang="fr-FR" sz="3200" b="1" dirty="0">
                <a:solidFill>
                  <a:schemeClr val="accent3">
                    <a:lumMod val="50000"/>
                  </a:schemeClr>
                </a:solidFill>
                <a:latin typeface="Calibri" pitchFamily="34"/>
                <a:ea typeface="Tahoma" pitchFamily="34"/>
                <a:cs typeface="Calibri" pitchFamily="34"/>
              </a:rPr>
              <a:t>Objectifs</a:t>
            </a:r>
            <a:endParaRPr lang="fr-FR" sz="3200" dirty="0">
              <a:solidFill>
                <a:schemeClr val="accent3">
                  <a:lumMod val="50000"/>
                </a:schemeClr>
              </a:solidFill>
              <a:latin typeface="Arial" pitchFamily="34"/>
              <a:cs typeface="Arial" pitchFamily="34"/>
            </a:endParaRP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457200" y="1052739"/>
            <a:ext cx="8229600" cy="5073429"/>
          </a:xfrm>
        </p:spPr>
        <p:txBody>
          <a:bodyPr/>
          <a:lstStyle/>
          <a:p>
            <a:pPr marL="350836" lvl="5" indent="-254002" algn="just" defTabSz="685800" rtl="0">
              <a:lnSpc>
                <a:spcPct val="150000"/>
              </a:lnSpc>
              <a:spcBef>
                <a:spcPts val="750"/>
              </a:spcBef>
              <a:buSzPct val="100000"/>
              <a:buFont typeface="Arial" pitchFamily="34"/>
              <a:buChar char="•"/>
            </a:pPr>
            <a:r>
              <a:rPr lang="fr-FR" sz="2400" b="1" kern="1200" dirty="0">
                <a:solidFill>
                  <a:srgbClr val="FD51D0"/>
                </a:solidFill>
                <a:latin typeface="Arial" pitchFamily="34"/>
                <a:cs typeface="Arial" pitchFamily="34"/>
              </a:rPr>
              <a:t>Objectif principal</a:t>
            </a:r>
          </a:p>
          <a:p>
            <a:pPr marL="355601" lvl="0" indent="0" algn="just" defTabSz="685800">
              <a:lnSpc>
                <a:spcPct val="150000"/>
              </a:lnSpc>
              <a:spcBef>
                <a:spcPts val="750"/>
              </a:spcBef>
            </a:pPr>
            <a:r>
              <a:rPr lang="fr-FR" sz="2400" dirty="0">
                <a:latin typeface="Arial" pitchFamily="34"/>
                <a:cs typeface="Arial" pitchFamily="34"/>
              </a:rPr>
              <a:t> Déterminer la séroprévalence du VNO chez les oiseaux sauvages dans les quatre régions de Madagascar</a:t>
            </a:r>
          </a:p>
          <a:p>
            <a:pPr marL="355601" lvl="0" indent="-273048" algn="just" defTabSz="685800">
              <a:lnSpc>
                <a:spcPct val="150000"/>
              </a:lnSpc>
              <a:spcBef>
                <a:spcPts val="750"/>
              </a:spcBef>
            </a:pPr>
            <a:r>
              <a:rPr lang="fr-FR" sz="2400" b="1" dirty="0">
                <a:solidFill>
                  <a:srgbClr val="FD51D0"/>
                </a:solidFill>
                <a:latin typeface="Arial" pitchFamily="34"/>
                <a:cs typeface="Arial" pitchFamily="34"/>
              </a:rPr>
              <a:t>Objectifs spécifiques </a:t>
            </a:r>
          </a:p>
          <a:p>
            <a:pPr marL="355601" lvl="0" indent="95253" algn="just" defTabSz="685800">
              <a:lnSpc>
                <a:spcPct val="150000"/>
              </a:lnSpc>
              <a:spcBef>
                <a:spcPts val="750"/>
              </a:spcBef>
            </a:pPr>
            <a:r>
              <a:rPr lang="fr-FR" sz="2400" dirty="0">
                <a:latin typeface="Arial" pitchFamily="34"/>
                <a:cs typeface="Arial" pitchFamily="34"/>
              </a:rPr>
              <a:t> Identifier les espèces d’oiseaux en contact avec le VNO</a:t>
            </a:r>
          </a:p>
          <a:p>
            <a:pPr marL="355601" lvl="0" indent="95253" algn="just" defTabSz="685800">
              <a:lnSpc>
                <a:spcPct val="150000"/>
              </a:lnSpc>
              <a:spcBef>
                <a:spcPts val="750"/>
              </a:spcBef>
            </a:pPr>
            <a:r>
              <a:rPr lang="fr-FR" sz="2400" dirty="0">
                <a:latin typeface="Arial" pitchFamily="34"/>
                <a:cs typeface="Arial" pitchFamily="34"/>
              </a:rPr>
              <a:t> Identifier les facteurs d’exposition au VNO. </a:t>
            </a:r>
          </a:p>
          <a:p>
            <a:pPr marL="0" lv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735E7-F450-40D5-BE8B-724C772C59CF}" type="slidenum">
              <a:rPr lang="fr-FR" smtClean="0">
                <a:solidFill>
                  <a:schemeClr val="tx1"/>
                </a:solidFill>
              </a:rPr>
              <a:t>9</a:t>
            </a:fld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B3646"/>
      </a:dk2>
      <a:lt2>
        <a:srgbClr val="FFFFFF"/>
      </a:lt2>
      <a:accent1>
        <a:srgbClr val="005293"/>
      </a:accent1>
      <a:accent2>
        <a:srgbClr val="CE8E00"/>
      </a:accent2>
      <a:accent3>
        <a:srgbClr val="009B3A"/>
      </a:accent3>
      <a:accent4>
        <a:srgbClr val="E39022"/>
      </a:accent4>
      <a:accent5>
        <a:srgbClr val="CF0072"/>
      </a:accent5>
      <a:accent6>
        <a:srgbClr val="005293"/>
      </a:accent6>
      <a:hlink>
        <a:srgbClr val="005293"/>
      </a:hlink>
      <a:folHlink>
        <a:srgbClr val="00529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3459</TotalTime>
  <Words>3129</Words>
  <Application>Microsoft Office PowerPoint</Application>
  <PresentationFormat>Affichage à l'écran (4:3)</PresentationFormat>
  <Paragraphs>741</Paragraphs>
  <Slides>41</Slides>
  <Notes>35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Courier New</vt:lpstr>
      <vt:lpstr>Symbol</vt:lpstr>
      <vt:lpstr>Times New Roman</vt:lpstr>
      <vt:lpstr>Wingdings</vt:lpstr>
      <vt:lpstr>Thème Office</vt:lpstr>
      <vt:lpstr>Office Theme</vt:lpstr>
      <vt:lpstr>Document</vt:lpstr>
      <vt:lpstr>Présentation PowerPoint</vt:lpstr>
      <vt:lpstr>SÉROPRÉVALENCE ET FACTEURS D’EXPOSITION AU VIRUS DU NIL OCCIDENTAL CHEZ LES OISEAUX SAUVAGES DANS QUATRE RÉGIONS DE MADAGASCAR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Preuves de circulation du VNO à Madagascar</vt:lpstr>
      <vt:lpstr>Objectifs</vt:lpstr>
      <vt:lpstr>II. METHODES</vt:lpstr>
      <vt:lpstr>Sites d’étude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    Séroprévalence selon l’espèce</vt:lpstr>
      <vt:lpstr>Facteurs d’exposition au VNO</vt:lpstr>
      <vt:lpstr>IV. DISCUSSION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PERSPECTIVES ET RECOMMANDATIONS</vt:lpstr>
      <vt:lpstr>Présentation PowerPoint</vt:lpstr>
      <vt:lpstr>Présentation PowerPoint</vt:lpstr>
      <vt:lpstr> Analyses univariées des facteurs d’exposition</vt:lpstr>
      <vt:lpstr>Résultats (5) : Analyses univariées des facteurs d’exposition</vt:lpstr>
      <vt:lpstr>Résultats (6) : Analyses univariées des facteurs d’expostion (suite)</vt:lpstr>
      <vt:lpstr>Limites :  Espèces capturées en faible effectif avec des individus positifs : capturer plus d’individus pour avoir prévalence par espèce plus robuste Ajout de variables climatiques (température, pluviométrie) Etudier variations saisonnières Etudier l’ensemble de l’Ile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Séroprévalence et facteurs d’exposition au virus du Nil Occidental chez les oiseaux sauvages dans quatre régions de Madagascar</dc:title>
  <dc:creator>Voahangielisoa Miatrana RASAMOELINA</dc:creator>
  <cp:lastModifiedBy>Daniel V. RAFIDIMANANA</cp:lastModifiedBy>
  <cp:revision>235</cp:revision>
  <dcterms:created xsi:type="dcterms:W3CDTF">2019-05-21T05:46:42Z</dcterms:created>
  <dcterms:modified xsi:type="dcterms:W3CDTF">2019-10-01T05:49:03Z</dcterms:modified>
</cp:coreProperties>
</file>